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5" r:id="rId1"/>
  </p:sldMasterIdLst>
  <p:sldIdLst>
    <p:sldId id="256" r:id="rId2"/>
    <p:sldId id="281" r:id="rId3"/>
    <p:sldId id="282" r:id="rId4"/>
    <p:sldId id="283" r:id="rId5"/>
    <p:sldId id="257" r:id="rId6"/>
    <p:sldId id="267" r:id="rId7"/>
    <p:sldId id="289" r:id="rId8"/>
    <p:sldId id="258" r:id="rId9"/>
    <p:sldId id="268" r:id="rId10"/>
    <p:sldId id="284" r:id="rId11"/>
    <p:sldId id="292" r:id="rId12"/>
    <p:sldId id="293" r:id="rId13"/>
    <p:sldId id="269" r:id="rId14"/>
    <p:sldId id="280" r:id="rId15"/>
    <p:sldId id="285" r:id="rId16"/>
    <p:sldId id="286" r:id="rId17"/>
    <p:sldId id="270" r:id="rId18"/>
    <p:sldId id="287" r:id="rId19"/>
    <p:sldId id="263" r:id="rId20"/>
    <p:sldId id="288" r:id="rId21"/>
    <p:sldId id="262" r:id="rId22"/>
    <p:sldId id="272" r:id="rId23"/>
    <p:sldId id="290" r:id="rId24"/>
    <p:sldId id="271" r:id="rId25"/>
    <p:sldId id="273" r:id="rId26"/>
    <p:sldId id="291" r:id="rId27"/>
    <p:sldId id="265" r:id="rId28"/>
    <p:sldId id="274" r:id="rId29"/>
    <p:sldId id="275" r:id="rId30"/>
    <p:sldId id="276" r:id="rId31"/>
    <p:sldId id="277" r:id="rId32"/>
    <p:sldId id="295" r:id="rId33"/>
    <p:sldId id="296" r:id="rId34"/>
    <p:sldId id="297" r:id="rId35"/>
    <p:sldId id="298" r:id="rId36"/>
    <p:sldId id="300" r:id="rId37"/>
    <p:sldId id="301" r:id="rId38"/>
    <p:sldId id="266"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70" d="100"/>
          <a:sy n="70" d="100"/>
        </p:scale>
        <p:origin x="-522" y="-9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5/20/2017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15537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5/20/2017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89033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5/20/2017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9657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5/20/2017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32444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74410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61BEF0D-F0BB-DE4B-95CE-6DB70DBA9567}" type="datetimeFigureOut">
              <a:rPr lang="en-US" smtClean="0"/>
              <a:pPr/>
              <a:t>5/20/2017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204840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61BEF0D-F0BB-DE4B-95CE-6DB70DBA9567}" type="datetimeFigureOut">
              <a:rPr lang="en-US" smtClean="0"/>
              <a:pPr/>
              <a:t>5/20/2017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77979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61BEF0D-F0BB-DE4B-95CE-6DB70DBA9567}" type="datetimeFigureOut">
              <a:rPr lang="en-US" smtClean="0"/>
              <a:pPr/>
              <a:t>5/20/2017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85896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5/20/2017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27804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78493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2153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5/20/2017</a:t>
            </a:fld>
            <a:endParaRPr lang="en-US" dirty="0"/>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979561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Picture 3"/>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5757" y="-129655"/>
            <a:ext cx="12345466" cy="8230311"/>
          </a:xfrm>
          <a:prstGeom prst="rect">
            <a:avLst/>
          </a:prstGeom>
          <a:noFill/>
          <a:ln>
            <a:noFill/>
          </a:ln>
          <a:effectLst/>
          <a:scene3d>
            <a:camera prst="orthographicFront">
              <a:rot lat="0" lon="108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940115" y="1079162"/>
            <a:ext cx="9622803" cy="3313043"/>
          </a:xfrm>
        </p:spPr>
        <p:txBody>
          <a:bodyPr>
            <a:normAutofit/>
          </a:bodyPr>
          <a:lstStyle/>
          <a:p>
            <a:r>
              <a:rPr lang="en-GB" sz="3200" dirty="0" smtClean="0">
                <a:solidFill>
                  <a:schemeClr val="accent2">
                    <a:lumMod val="75000"/>
                  </a:schemeClr>
                </a:solidFill>
                <a:latin typeface="Agency FB" pitchFamily="34" charset="0"/>
                <a:cs typeface="Aparajita" pitchFamily="34" charset="0"/>
              </a:rPr>
              <a:t>SEMESTER 6 MINI PROJECT</a:t>
            </a:r>
            <a:r>
              <a:rPr lang="en-GB" sz="3200" dirty="0" smtClean="0">
                <a:solidFill>
                  <a:schemeClr val="accent2">
                    <a:lumMod val="75000"/>
                  </a:schemeClr>
                </a:solidFill>
                <a:effectLst>
                  <a:outerShdw blurRad="38100" dist="38100" dir="2700000" algn="tl">
                    <a:srgbClr val="000000">
                      <a:alpha val="43137"/>
                    </a:srgbClr>
                  </a:outerShdw>
                </a:effectLst>
                <a:latin typeface="Agency FB" pitchFamily="34" charset="0"/>
              </a:rPr>
              <a:t/>
            </a:r>
            <a:br>
              <a:rPr lang="en-GB" sz="3200" dirty="0" smtClean="0">
                <a:solidFill>
                  <a:schemeClr val="accent2">
                    <a:lumMod val="75000"/>
                  </a:schemeClr>
                </a:solidFill>
                <a:effectLst>
                  <a:outerShdw blurRad="38100" dist="38100" dir="2700000" algn="tl">
                    <a:srgbClr val="000000">
                      <a:alpha val="43137"/>
                    </a:srgbClr>
                  </a:outerShdw>
                </a:effectLst>
                <a:latin typeface="Agency FB" pitchFamily="34" charset="0"/>
              </a:rPr>
            </a:br>
            <a:r>
              <a:rPr lang="en-GB" sz="5400" dirty="0" smtClean="0">
                <a:solidFill>
                  <a:srgbClr val="C00000"/>
                </a:solidFill>
                <a:effectLst>
                  <a:outerShdw blurRad="38100" dist="38100" dir="2700000" algn="tl">
                    <a:srgbClr val="000000">
                      <a:alpha val="43137"/>
                    </a:srgbClr>
                  </a:outerShdw>
                </a:effectLst>
                <a:latin typeface="Britannic Bold" pitchFamily="34" charset="0"/>
              </a:rPr>
              <a:t>CHESSBOT</a:t>
            </a:r>
            <a:endParaRPr lang="en-GB" sz="5400" dirty="0">
              <a:solidFill>
                <a:srgbClr val="C00000"/>
              </a:solidFill>
              <a:effectLst>
                <a:outerShdw blurRad="38100" dist="38100" dir="2700000" algn="tl">
                  <a:srgbClr val="000000">
                    <a:alpha val="43137"/>
                  </a:srgbClr>
                </a:outerShdw>
              </a:effectLst>
              <a:latin typeface="Britannic Bold" pitchFamily="34" charset="0"/>
            </a:endParaRPr>
          </a:p>
        </p:txBody>
      </p:sp>
      <p:sp>
        <p:nvSpPr>
          <p:cNvPr id="3" name="Subtitle 2"/>
          <p:cNvSpPr>
            <a:spLocks noGrp="1"/>
          </p:cNvSpPr>
          <p:nvPr>
            <p:ph type="subTitle" idx="1"/>
          </p:nvPr>
        </p:nvSpPr>
        <p:spPr>
          <a:xfrm>
            <a:off x="5472753" y="4667859"/>
            <a:ext cx="4530595" cy="1891379"/>
          </a:xfrm>
        </p:spPr>
        <p:txBody>
          <a:bodyPr>
            <a:noAutofit/>
          </a:bodyPr>
          <a:lstStyle/>
          <a:p>
            <a:pPr algn="r"/>
            <a:r>
              <a:rPr lang="en-GB" sz="2000" dirty="0" smtClean="0">
                <a:solidFill>
                  <a:schemeClr val="tx1"/>
                </a:solidFill>
                <a:latin typeface="Arial" pitchFamily="34" charset="0"/>
                <a:cs typeface="Arial" pitchFamily="34" charset="0"/>
              </a:rPr>
              <a:t>	</a:t>
            </a:r>
            <a:r>
              <a:rPr lang="en-GB" b="1" dirty="0" smtClean="0">
                <a:solidFill>
                  <a:srgbClr val="C00000"/>
                </a:solidFill>
                <a:effectLst>
                  <a:outerShdw blurRad="38100" dist="38100" dir="2700000" algn="tl">
                    <a:srgbClr val="000000">
                      <a:alpha val="43137"/>
                    </a:srgbClr>
                  </a:outerShdw>
                </a:effectLst>
                <a:latin typeface="Agency FB" pitchFamily="34" charset="0"/>
                <a:cs typeface="Arial" pitchFamily="34" charset="0"/>
              </a:rPr>
              <a:t>TEAM  MEMBERS</a:t>
            </a:r>
            <a:r>
              <a:rPr lang="en-GB" sz="2000" b="1" dirty="0" smtClean="0">
                <a:solidFill>
                  <a:srgbClr val="C00000"/>
                </a:solidFill>
                <a:effectLst>
                  <a:outerShdw blurRad="38100" dist="38100" dir="2700000" algn="tl">
                    <a:srgbClr val="000000">
                      <a:alpha val="43137"/>
                    </a:srgbClr>
                  </a:outerShdw>
                </a:effectLst>
                <a:latin typeface="Arial" pitchFamily="34" charset="0"/>
                <a:cs typeface="Arial" pitchFamily="34" charset="0"/>
              </a:rPr>
              <a:t>:</a:t>
            </a:r>
            <a:r>
              <a:rPr lang="en-GB" sz="1800" dirty="0" smtClean="0">
                <a:solidFill>
                  <a:schemeClr val="tx1"/>
                </a:solidFill>
                <a:latin typeface="Arial" pitchFamily="34" charset="0"/>
                <a:cs typeface="Arial" pitchFamily="34" charset="0"/>
              </a:rPr>
              <a:t>	</a:t>
            </a:r>
          </a:p>
          <a:p>
            <a:pPr algn="r"/>
            <a:r>
              <a:rPr lang="en-GB" sz="1800" dirty="0" smtClean="0">
                <a:solidFill>
                  <a:schemeClr val="tx1"/>
                </a:solidFill>
                <a:latin typeface="Arial" pitchFamily="34" charset="0"/>
                <a:cs typeface="Arial" pitchFamily="34" charset="0"/>
              </a:rPr>
              <a:t> 	</a:t>
            </a:r>
            <a:r>
              <a:rPr lang="en-GB" sz="2400" dirty="0" smtClean="0">
                <a:solidFill>
                  <a:schemeClr val="tx1"/>
                </a:solidFill>
                <a:latin typeface="Agency FB" pitchFamily="34" charset="0"/>
                <a:cs typeface="Arial" pitchFamily="34" charset="0"/>
              </a:rPr>
              <a:t>Vishnu Prem		</a:t>
            </a:r>
          </a:p>
          <a:p>
            <a:pPr algn="r"/>
            <a:r>
              <a:rPr lang="en-GB" sz="2400" dirty="0" smtClean="0">
                <a:solidFill>
                  <a:schemeClr val="tx1"/>
                </a:solidFill>
                <a:latin typeface="Agency FB" pitchFamily="34" charset="0"/>
                <a:cs typeface="Arial" pitchFamily="34" charset="0"/>
              </a:rPr>
              <a:t>Mohammed Yaseen Amra	</a:t>
            </a:r>
            <a:endParaRPr lang="en-GB" sz="2400" dirty="0" smtClean="0">
              <a:solidFill>
                <a:schemeClr val="tx1"/>
              </a:solidFill>
              <a:latin typeface="Agency FB" pitchFamily="34" charset="0"/>
              <a:cs typeface="Arial" pitchFamily="34" charset="0"/>
            </a:endParaRPr>
          </a:p>
          <a:p>
            <a:pPr algn="r"/>
            <a:r>
              <a:rPr lang="en-GB" sz="2400" dirty="0" smtClean="0">
                <a:solidFill>
                  <a:schemeClr val="tx1"/>
                </a:solidFill>
                <a:latin typeface="Agency FB" pitchFamily="34" charset="0"/>
                <a:cs typeface="Arial" pitchFamily="34" charset="0"/>
              </a:rPr>
              <a:t>	Agnel Mamachan	</a:t>
            </a:r>
            <a:r>
              <a:rPr lang="en-GB" sz="1800" dirty="0" smtClean="0">
                <a:solidFill>
                  <a:schemeClr val="tx1"/>
                </a:solidFill>
                <a:latin typeface="Arial" pitchFamily="34" charset="0"/>
                <a:cs typeface="Arial" pitchFamily="34" charset="0"/>
              </a:rPr>
              <a:t>	</a:t>
            </a:r>
            <a:r>
              <a:rPr lang="en-GB" sz="2400" dirty="0" smtClean="0">
                <a:solidFill>
                  <a:schemeClr val="tx1"/>
                </a:solidFill>
                <a:latin typeface="Times New Roman" panose="02020603050405020304" pitchFamily="18" charset="0"/>
                <a:cs typeface="Times New Roman" panose="02020603050405020304" pitchFamily="18" charset="0"/>
              </a:rPr>
              <a:t>  </a:t>
            </a:r>
            <a:endParaRPr lang="en-GB" sz="2400" dirty="0">
              <a:solidFill>
                <a:schemeClr val="tx1"/>
              </a:solidFill>
              <a:latin typeface="Times New Roman" panose="02020603050405020304" pitchFamily="18" charset="0"/>
              <a:cs typeface="Times New Roman" panose="02020603050405020304" pitchFamily="18" charset="0"/>
            </a:endParaRPr>
          </a:p>
        </p:txBody>
      </p:sp>
      <p:pic>
        <p:nvPicPr>
          <p:cNvPr id="2355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533" y="146145"/>
            <a:ext cx="2314362" cy="609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81856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solidFill>
                  <a:srgbClr val="C00000"/>
                </a:solidFill>
                <a:latin typeface="Britannic Bold" pitchFamily="34" charset="0"/>
                <a:cs typeface="Times New Roman" panose="02020603050405020304" pitchFamily="18" charset="0"/>
              </a:rPr>
              <a:t>CORE XY MECHANISM</a:t>
            </a:r>
            <a:endParaRPr lang="en-US" sz="4000" dirty="0">
              <a:solidFill>
                <a:srgbClr val="C00000"/>
              </a:solidFill>
              <a:latin typeface="Britannic Bold" pitchFamily="34" charset="0"/>
              <a:cs typeface="Times New Roman" panose="02020603050405020304" pitchFamily="18" charset="0"/>
            </a:endParaRPr>
          </a:p>
        </p:txBody>
      </p:sp>
      <p:sp>
        <p:nvSpPr>
          <p:cNvPr id="3" name="Content Placeholder 2"/>
          <p:cNvSpPr>
            <a:spLocks noGrp="1"/>
          </p:cNvSpPr>
          <p:nvPr>
            <p:ph idx="1"/>
          </p:nvPr>
        </p:nvSpPr>
        <p:spPr>
          <a:xfrm>
            <a:off x="1351131" y="2047165"/>
            <a:ext cx="8397234" cy="2019870"/>
          </a:xfrm>
        </p:spPr>
        <p:txBody>
          <a:bodyPr>
            <a:normAutofit fontScale="92500" lnSpcReduction="20000"/>
          </a:bodyPr>
          <a:lstStyle/>
          <a:p>
            <a:pPr marL="0" indent="0">
              <a:buNone/>
            </a:pPr>
            <a:r>
              <a:rPr lang="en-US" sz="3800" dirty="0">
                <a:solidFill>
                  <a:srgbClr val="C00000"/>
                </a:solidFill>
                <a:latin typeface="Aparajita" pitchFamily="34" charset="0"/>
                <a:cs typeface="Aparajita" pitchFamily="34" charset="0"/>
              </a:rPr>
              <a:t>R</a:t>
            </a:r>
            <a:r>
              <a:rPr lang="en-US" sz="2800" dirty="0">
                <a:latin typeface="Aparajita" pitchFamily="34" charset="0"/>
                <a:cs typeface="Aparajita" pitchFamily="34" charset="0"/>
              </a:rPr>
              <a:t>otating both motors in the same direction results in horizontal motion. Rotating both motors in opposite directions results in vertical motion</a:t>
            </a:r>
            <a:r>
              <a:rPr lang="en-US" sz="2800" dirty="0" smtClean="0">
                <a:latin typeface="Aparajita" pitchFamily="34" charset="0"/>
                <a:cs typeface="Aparajita" pitchFamily="34" charset="0"/>
              </a:rPr>
              <a:t>.</a:t>
            </a:r>
          </a:p>
          <a:p>
            <a:pPr marL="0" indent="0">
              <a:buNone/>
            </a:pPr>
            <a:r>
              <a:rPr lang="en-US" sz="2800" dirty="0" smtClean="0">
                <a:solidFill>
                  <a:schemeClr val="tx1"/>
                </a:solidFill>
                <a:latin typeface="Aparajita" pitchFamily="34" charset="0"/>
                <a:cs typeface="Aparajita" pitchFamily="34" charset="0"/>
              </a:rPr>
              <a:t>If      A is the degree of rotation of one motor </a:t>
            </a:r>
            <a:r>
              <a:rPr lang="en-US" sz="2800" dirty="0">
                <a:latin typeface="Aparajita" pitchFamily="34" charset="0"/>
                <a:cs typeface="Aparajita" pitchFamily="34" charset="0"/>
              </a:rPr>
              <a:t>and    </a:t>
            </a:r>
            <a:r>
              <a:rPr lang="en-US" sz="2800" dirty="0" smtClean="0">
                <a:latin typeface="Aparajita" pitchFamily="34" charset="0"/>
                <a:cs typeface="Aparajita" pitchFamily="34" charset="0"/>
              </a:rPr>
              <a:t> B is </a:t>
            </a:r>
            <a:r>
              <a:rPr lang="en-US" sz="2800" dirty="0">
                <a:latin typeface="Aparajita" pitchFamily="34" charset="0"/>
                <a:cs typeface="Aparajita" pitchFamily="34" charset="0"/>
              </a:rPr>
              <a:t>the degree of rotation of </a:t>
            </a:r>
            <a:r>
              <a:rPr lang="en-US" sz="2800" dirty="0" smtClean="0">
                <a:latin typeface="Aparajita" pitchFamily="34" charset="0"/>
                <a:cs typeface="Aparajita" pitchFamily="34" charset="0"/>
              </a:rPr>
              <a:t>other motor then the x and y movement of the arm can be given as: </a:t>
            </a:r>
            <a:endParaRPr lang="en-US" sz="2800" dirty="0" smtClean="0">
              <a:solidFill>
                <a:schemeClr val="tx1"/>
              </a:solidFill>
              <a:latin typeface="Aparajita" pitchFamily="34" charset="0"/>
              <a:cs typeface="Aparajita" pitchFamily="34"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6398" y="4037249"/>
            <a:ext cx="4269856" cy="168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Isosceles Triangle 3"/>
          <p:cNvSpPr/>
          <p:nvPr/>
        </p:nvSpPr>
        <p:spPr>
          <a:xfrm>
            <a:off x="1819019" y="3043453"/>
            <a:ext cx="191068" cy="191069"/>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p:cNvSpPr/>
          <p:nvPr/>
        </p:nvSpPr>
        <p:spPr>
          <a:xfrm>
            <a:off x="6778297" y="3034353"/>
            <a:ext cx="191068" cy="191069"/>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41035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C:\Users\User\Desktop\Chessbot part2\Printing parts\old\images\1c88ea5b5be08dc51cc1b6d245b116a3_preview_featur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442" y="4527787"/>
            <a:ext cx="2754407" cy="1972198"/>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descr="C:\Users\User\Desktop\Chessbot part2\Printing parts\old\images\2d9d6c3492cefad643a29ad1c3484329_preview_feature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8165" y="4527786"/>
            <a:ext cx="2623750" cy="1951631"/>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C:\Users\User\Desktop\Chessbot part2\Printing parts\old\images\7988a3f16574ce2c0a3c987b125e8f5c_preview_feature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8164" y="2334378"/>
            <a:ext cx="2623751" cy="2070408"/>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descr="C:\Users\User\Desktop\Chessbot part2\Printing parts\old\images\45120411f925a0c83fa26bd5ec67c45b_preview_feature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2443" y="2334377"/>
            <a:ext cx="2754407" cy="2070409"/>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C:\Users\User\Desktop\Chessbot part2\Printing parts\old\images\d48fff390b10081c199c4386196db8e9_preview_featured.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48163" y="163692"/>
            <a:ext cx="2623751" cy="1972198"/>
          </a:xfrm>
          <a:prstGeom prst="rect">
            <a:avLst/>
          </a:prstGeom>
          <a:noFill/>
          <a:extLst>
            <a:ext uri="{909E8E84-426E-40DD-AFC4-6F175D3DCCD1}">
              <a14:hiddenFill xmlns:a14="http://schemas.microsoft.com/office/drawing/2010/main">
                <a:solidFill>
                  <a:srgbClr val="FFFFFF"/>
                </a:solidFill>
              </a14:hiddenFill>
            </a:ext>
          </a:extLst>
        </p:spPr>
      </p:pic>
      <p:pic>
        <p:nvPicPr>
          <p:cNvPr id="1127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2443" y="159380"/>
            <a:ext cx="2754407" cy="1976510"/>
          </a:xfrm>
          <a:prstGeom prst="rect">
            <a:avLst/>
          </a:prstGeom>
          <a:noFill/>
          <a:ln>
            <a:noFill/>
          </a:ln>
          <a:effectLst/>
          <a:scene3d>
            <a:camera prst="orthographicFront">
              <a:rot lat="0" lon="108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itle 1"/>
          <p:cNvSpPr>
            <a:spLocks noGrp="1"/>
          </p:cNvSpPr>
          <p:nvPr>
            <p:ph type="title"/>
          </p:nvPr>
        </p:nvSpPr>
        <p:spPr>
          <a:xfrm>
            <a:off x="2806889" y="1564390"/>
            <a:ext cx="10972800" cy="1143000"/>
          </a:xfrm>
        </p:spPr>
        <p:txBody>
          <a:bodyPr>
            <a:normAutofit/>
          </a:bodyPr>
          <a:lstStyle/>
          <a:p>
            <a:r>
              <a:rPr lang="en-US" sz="4000" dirty="0" smtClean="0">
                <a:solidFill>
                  <a:srgbClr val="C00000"/>
                </a:solidFill>
                <a:latin typeface="Britannic Bold" pitchFamily="34" charset="0"/>
                <a:cs typeface="Times New Roman" panose="02020603050405020304" pitchFamily="18" charset="0"/>
              </a:rPr>
              <a:t>ARM DESIGN</a:t>
            </a:r>
            <a:endParaRPr lang="en-US" sz="4000" dirty="0">
              <a:solidFill>
                <a:srgbClr val="C00000"/>
              </a:solidFill>
              <a:latin typeface="Britannic Bold" pitchFamily="34" charset="0"/>
              <a:cs typeface="Times New Roman" panose="02020603050405020304" pitchFamily="18" charset="0"/>
            </a:endParaRPr>
          </a:p>
        </p:txBody>
      </p:sp>
      <p:sp>
        <p:nvSpPr>
          <p:cNvPr id="12" name="Content Placeholder 2"/>
          <p:cNvSpPr>
            <a:spLocks noGrp="1"/>
          </p:cNvSpPr>
          <p:nvPr>
            <p:ph idx="1"/>
          </p:nvPr>
        </p:nvSpPr>
        <p:spPr>
          <a:xfrm>
            <a:off x="6400801" y="2770950"/>
            <a:ext cx="5076968" cy="3513674"/>
          </a:xfrm>
        </p:spPr>
        <p:txBody>
          <a:bodyPr>
            <a:normAutofit/>
          </a:bodyPr>
          <a:lstStyle/>
          <a:p>
            <a:pPr marL="0" indent="0">
              <a:buNone/>
            </a:pPr>
            <a:r>
              <a:rPr lang="en-US" sz="2800" dirty="0" smtClean="0">
                <a:latin typeface="Aparajita" pitchFamily="34" charset="0"/>
                <a:cs typeface="Aparajita" pitchFamily="34" charset="0"/>
              </a:rPr>
              <a:t>The design of were obtained from an open source design for </a:t>
            </a:r>
            <a:r>
              <a:rPr lang="en-US" sz="2800" dirty="0" err="1" smtClean="0">
                <a:latin typeface="Aparajita" pitchFamily="34" charset="0"/>
                <a:cs typeface="Aparajita" pitchFamily="34" charset="0"/>
              </a:rPr>
              <a:t>cartesian</a:t>
            </a:r>
            <a:r>
              <a:rPr lang="en-US" sz="2800" dirty="0" smtClean="0">
                <a:latin typeface="Aparajita" pitchFamily="34" charset="0"/>
                <a:cs typeface="Aparajita" pitchFamily="34" charset="0"/>
              </a:rPr>
              <a:t> arm called </a:t>
            </a:r>
            <a:r>
              <a:rPr lang="en-US" sz="2800" dirty="0" err="1" smtClean="0">
                <a:latin typeface="Aparajita" pitchFamily="34" charset="0"/>
                <a:cs typeface="Aparajita" pitchFamily="34" charset="0"/>
              </a:rPr>
              <a:t>AxiDraw</a:t>
            </a:r>
            <a:r>
              <a:rPr lang="en-US" sz="2800" dirty="0" smtClean="0">
                <a:latin typeface="Aparajita" pitchFamily="34" charset="0"/>
                <a:cs typeface="Aparajita" pitchFamily="34" charset="0"/>
              </a:rPr>
              <a:t>. The parts were 3D printed.</a:t>
            </a:r>
            <a:endParaRPr lang="en-US" sz="2800" dirty="0" smtClean="0">
              <a:solidFill>
                <a:schemeClr val="tx1"/>
              </a:solidFill>
              <a:latin typeface="Aparajita" pitchFamily="34" charset="0"/>
              <a:cs typeface="Aparajita" pitchFamily="34" charset="0"/>
            </a:endParaRPr>
          </a:p>
        </p:txBody>
      </p:sp>
    </p:spTree>
    <p:extLst>
      <p:ext uri="{BB962C8B-B14F-4D97-AF65-F5344CB8AC3E}">
        <p14:creationId xmlns:p14="http://schemas.microsoft.com/office/powerpoint/2010/main" val="38164560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132" y="1733266"/>
            <a:ext cx="6128271" cy="4650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a:spLocks noGrp="1"/>
          </p:cNvSpPr>
          <p:nvPr>
            <p:ph type="title"/>
          </p:nvPr>
        </p:nvSpPr>
        <p:spPr>
          <a:xfrm>
            <a:off x="609600" y="274638"/>
            <a:ext cx="10972800" cy="1143000"/>
          </a:xfrm>
        </p:spPr>
        <p:txBody>
          <a:bodyPr>
            <a:normAutofit/>
          </a:bodyPr>
          <a:lstStyle/>
          <a:p>
            <a:r>
              <a:rPr lang="en-US" sz="4000" dirty="0" smtClean="0">
                <a:solidFill>
                  <a:srgbClr val="C00000"/>
                </a:solidFill>
                <a:latin typeface="Britannic Bold" pitchFamily="34" charset="0"/>
                <a:cs typeface="Times New Roman" panose="02020603050405020304" pitchFamily="18" charset="0"/>
              </a:rPr>
              <a:t>ASSEMBLY</a:t>
            </a:r>
            <a:endParaRPr lang="en-US" sz="4000" dirty="0">
              <a:solidFill>
                <a:srgbClr val="C00000"/>
              </a:solidFill>
              <a:latin typeface="Britannic Bold" pitchFamily="34" charset="0"/>
              <a:cs typeface="Times New Roman" panose="02020603050405020304" pitchFamily="18" charset="0"/>
            </a:endParaRPr>
          </a:p>
        </p:txBody>
      </p:sp>
      <p:sp>
        <p:nvSpPr>
          <p:cNvPr id="6" name="Content Placeholder 2"/>
          <p:cNvSpPr>
            <a:spLocks noGrp="1"/>
          </p:cNvSpPr>
          <p:nvPr>
            <p:ph idx="1"/>
          </p:nvPr>
        </p:nvSpPr>
        <p:spPr>
          <a:xfrm>
            <a:off x="7115032" y="1885699"/>
            <a:ext cx="4690281" cy="3513674"/>
          </a:xfrm>
        </p:spPr>
        <p:txBody>
          <a:bodyPr>
            <a:normAutofit/>
          </a:bodyPr>
          <a:lstStyle/>
          <a:p>
            <a:pPr marL="0" indent="0">
              <a:buNone/>
            </a:pPr>
            <a:r>
              <a:rPr lang="en-US" sz="4000" dirty="0" smtClean="0">
                <a:solidFill>
                  <a:srgbClr val="C00000"/>
                </a:solidFill>
                <a:latin typeface="Aparajita" pitchFamily="34" charset="0"/>
                <a:cs typeface="Aparajita" pitchFamily="34" charset="0"/>
              </a:rPr>
              <a:t>O</a:t>
            </a:r>
            <a:r>
              <a:rPr lang="en-US" sz="2800" dirty="0" smtClean="0">
                <a:latin typeface="Aparajita" pitchFamily="34" charset="0"/>
                <a:cs typeface="Aparajita" pitchFamily="34" charset="0"/>
              </a:rPr>
              <a:t>nce the parts were printed, they were assembled. The hardware elements include four 50cm metal rods (dia. 8mm), eight LM8UU linear bearings, two timing pulleys, 9 idler pulleys and a GT2 timing belt. M3 screws of various lengths were used.</a:t>
            </a:r>
            <a:endParaRPr lang="en-US" sz="2800" dirty="0" smtClean="0">
              <a:solidFill>
                <a:schemeClr val="tx1"/>
              </a:solidFill>
              <a:latin typeface="Aparajita" pitchFamily="34" charset="0"/>
              <a:cs typeface="Aparajita" pitchFamily="34" charset="0"/>
            </a:endParaRPr>
          </a:p>
        </p:txBody>
      </p:sp>
    </p:spTree>
    <p:extLst>
      <p:ext uri="{BB962C8B-B14F-4D97-AF65-F5344CB8AC3E}">
        <p14:creationId xmlns:p14="http://schemas.microsoft.com/office/powerpoint/2010/main" val="1918507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657" y="479355"/>
            <a:ext cx="10972800" cy="1143000"/>
          </a:xfrm>
        </p:spPr>
        <p:txBody>
          <a:bodyPr>
            <a:normAutofit/>
          </a:bodyPr>
          <a:lstStyle/>
          <a:p>
            <a:r>
              <a:rPr lang="en-US" sz="4000" dirty="0" smtClean="0">
                <a:solidFill>
                  <a:srgbClr val="C00000"/>
                </a:solidFill>
                <a:latin typeface="Britannic Bold" pitchFamily="34" charset="0"/>
                <a:cs typeface="Times New Roman" panose="02020603050405020304" pitchFamily="18" charset="0"/>
              </a:rPr>
              <a:t>SCOTCH YOKE MECHANISM</a:t>
            </a:r>
            <a:endParaRPr lang="en-US" sz="4000" dirty="0">
              <a:solidFill>
                <a:srgbClr val="C00000"/>
              </a:solidFill>
              <a:latin typeface="Britannic Bold" pitchFamily="34" charset="0"/>
              <a:cs typeface="Times New Roman" panose="02020603050405020304" pitchFamily="18" charset="0"/>
            </a:endParaRPr>
          </a:p>
        </p:txBody>
      </p:sp>
      <p:sp>
        <p:nvSpPr>
          <p:cNvPr id="3" name="Content Placeholder 2"/>
          <p:cNvSpPr>
            <a:spLocks noGrp="1"/>
          </p:cNvSpPr>
          <p:nvPr>
            <p:ph idx="1"/>
          </p:nvPr>
        </p:nvSpPr>
        <p:spPr>
          <a:xfrm>
            <a:off x="924185" y="1954438"/>
            <a:ext cx="5285546" cy="2958756"/>
          </a:xfrm>
        </p:spPr>
        <p:txBody>
          <a:bodyPr>
            <a:noAutofit/>
          </a:bodyPr>
          <a:lstStyle/>
          <a:p>
            <a:pPr marL="0" indent="0">
              <a:buNone/>
            </a:pPr>
            <a:r>
              <a:rPr lang="en-US" sz="2800" dirty="0">
                <a:latin typeface="Aparajita" pitchFamily="34" charset="0"/>
                <a:cs typeface="Aparajita" pitchFamily="34" charset="0"/>
              </a:rPr>
              <a:t>The gripper moves in the z axis using Scotch yoke </a:t>
            </a:r>
            <a:r>
              <a:rPr lang="en-US" sz="2800" dirty="0" smtClean="0">
                <a:latin typeface="Aparajita" pitchFamily="34" charset="0"/>
                <a:cs typeface="Aparajita" pitchFamily="34" charset="0"/>
              </a:rPr>
              <a:t>mechanism. The</a:t>
            </a:r>
            <a:r>
              <a:rPr lang="en-US" sz="2800" dirty="0">
                <a:latin typeface="Aparajita" pitchFamily="34" charset="0"/>
                <a:cs typeface="Aparajita" pitchFamily="34" charset="0"/>
              </a:rPr>
              <a:t> Scotch yoke </a:t>
            </a:r>
            <a:r>
              <a:rPr lang="en-US" sz="2800" dirty="0" smtClean="0">
                <a:latin typeface="Aparajita" pitchFamily="34" charset="0"/>
                <a:cs typeface="Aparajita" pitchFamily="34" charset="0"/>
              </a:rPr>
              <a:t>is </a:t>
            </a:r>
            <a:r>
              <a:rPr lang="en-US" sz="2800" dirty="0">
                <a:latin typeface="Aparajita" pitchFamily="34" charset="0"/>
                <a:cs typeface="Aparajita" pitchFamily="34" charset="0"/>
              </a:rPr>
              <a:t>a reciprocating motion mechanism, converting the linear motion of a slider into rotational motion, or vice versa. The piston or other reciprocating part is directly coupled to a sliding yoke with a slot that engages a pin on the rotating </a:t>
            </a:r>
            <a:r>
              <a:rPr lang="en-US" sz="2800" dirty="0" smtClean="0">
                <a:latin typeface="Aparajita" pitchFamily="34" charset="0"/>
                <a:cs typeface="Aparajita" pitchFamily="34" charset="0"/>
              </a:rPr>
              <a:t>part.</a:t>
            </a:r>
            <a:endParaRPr lang="en-US" sz="2800" dirty="0">
              <a:latin typeface="Aparajita" pitchFamily="34" charset="0"/>
              <a:cs typeface="Aparajita"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0365" y="2063655"/>
            <a:ext cx="4914900" cy="3276600"/>
          </a:xfrm>
          <a:prstGeom prst="rect">
            <a:avLst/>
          </a:prstGeom>
        </p:spPr>
      </p:pic>
    </p:spTree>
    <p:extLst>
      <p:ext uri="{BB962C8B-B14F-4D97-AF65-F5344CB8AC3E}">
        <p14:creationId xmlns:p14="http://schemas.microsoft.com/office/powerpoint/2010/main" val="9557515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7326" y="2018178"/>
            <a:ext cx="4462841" cy="4329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7326" y="2018178"/>
            <a:ext cx="4462841" cy="4329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p:nvPr/>
        </p:nvPicPr>
        <p:blipFill rotWithShape="1">
          <a:blip r:embed="rId4" cstate="print">
            <a:extLst>
              <a:ext uri="{28A0092B-C50C-407E-A947-70E740481C1C}">
                <a14:useLocalDpi xmlns:a14="http://schemas.microsoft.com/office/drawing/2010/main" val="0"/>
              </a:ext>
            </a:extLst>
          </a:blip>
          <a:srcRect l="29623" t="25589" r="24893" b="11448"/>
          <a:stretch/>
        </p:blipFill>
        <p:spPr bwMode="auto">
          <a:xfrm>
            <a:off x="3357326" y="2018178"/>
            <a:ext cx="4462841" cy="4329572"/>
          </a:xfrm>
          <a:prstGeom prst="rect">
            <a:avLst/>
          </a:prstGeom>
          <a:ln>
            <a:noFill/>
          </a:ln>
          <a:extLst>
            <a:ext uri="{53640926-AAD7-44D8-BBD7-CCE9431645EC}">
              <a14:shadowObscured xmlns:a14="http://schemas.microsoft.com/office/drawing/2010/main"/>
            </a:ext>
          </a:extLst>
        </p:spPr>
      </p:pic>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7326" y="2018178"/>
            <a:ext cx="4462841" cy="4329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7326" y="2018178"/>
            <a:ext cx="4462841" cy="4329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7326" y="2018178"/>
            <a:ext cx="4462841" cy="4329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4"/>
          <p:cNvPicPr/>
          <p:nvPr/>
        </p:nvPicPr>
        <p:blipFill rotWithShape="1">
          <a:blip r:embed="rId4" cstate="print">
            <a:extLst>
              <a:ext uri="{28A0092B-C50C-407E-A947-70E740481C1C}">
                <a14:useLocalDpi xmlns:a14="http://schemas.microsoft.com/office/drawing/2010/main" val="0"/>
              </a:ext>
            </a:extLst>
          </a:blip>
          <a:srcRect l="29623" t="25589" r="24893" b="11448"/>
          <a:stretch/>
        </p:blipFill>
        <p:spPr bwMode="auto">
          <a:xfrm>
            <a:off x="3357325" y="2018178"/>
            <a:ext cx="4462841" cy="4329572"/>
          </a:xfrm>
          <a:prstGeom prst="rect">
            <a:avLst/>
          </a:prstGeom>
          <a:ln>
            <a:noFill/>
          </a:ln>
          <a:extLst>
            <a:ext uri="{53640926-AAD7-44D8-BBD7-CCE9431645EC}">
              <a14:shadowObscured xmlns:a14="http://schemas.microsoft.com/office/drawing/2010/main"/>
            </a:ext>
          </a:extLst>
        </p:spPr>
      </p:pic>
      <p:sp>
        <p:nvSpPr>
          <p:cNvPr id="13" name="Title 1"/>
          <p:cNvSpPr>
            <a:spLocks noGrp="1"/>
          </p:cNvSpPr>
          <p:nvPr>
            <p:ph type="title"/>
          </p:nvPr>
        </p:nvSpPr>
        <p:spPr>
          <a:xfrm>
            <a:off x="568657" y="479355"/>
            <a:ext cx="10972800" cy="1143000"/>
          </a:xfrm>
        </p:spPr>
        <p:txBody>
          <a:bodyPr>
            <a:normAutofit/>
          </a:bodyPr>
          <a:lstStyle/>
          <a:p>
            <a:r>
              <a:rPr lang="en-US" sz="4000" dirty="0" smtClean="0">
                <a:solidFill>
                  <a:srgbClr val="C00000"/>
                </a:solidFill>
                <a:latin typeface="Britannic Bold" pitchFamily="34" charset="0"/>
                <a:cs typeface="Times New Roman" panose="02020603050405020304" pitchFamily="18" charset="0"/>
              </a:rPr>
              <a:t>IMPLEMENTATION OF SCOTCH YOKE</a:t>
            </a:r>
            <a:endParaRPr lang="en-US" sz="4000" dirty="0">
              <a:solidFill>
                <a:srgbClr val="C00000"/>
              </a:solidFill>
              <a:latin typeface="Britannic Bold" pitchFamily="34" charset="0"/>
              <a:cs typeface="Times New Roman" panose="02020603050405020304" pitchFamily="18" charset="0"/>
            </a:endParaRPr>
          </a:p>
        </p:txBody>
      </p:sp>
    </p:spTree>
    <p:extLst>
      <p:ext uri="{BB962C8B-B14F-4D97-AF65-F5344CB8AC3E}">
        <p14:creationId xmlns:p14="http://schemas.microsoft.com/office/powerpoint/2010/main" val="25195397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600203"/>
            <a:ext cx="4208060" cy="4525963"/>
          </a:xfrm>
        </p:spPr>
        <p:txBody>
          <a:bodyPr/>
          <a:lstStyle/>
          <a:p>
            <a:pPr marL="0" indent="0">
              <a:buNone/>
            </a:pPr>
            <a:r>
              <a:rPr lang="en-US" sz="4400" dirty="0" smtClean="0">
                <a:solidFill>
                  <a:srgbClr val="C00000"/>
                </a:solidFill>
                <a:latin typeface="Aparajita" pitchFamily="34" charset="0"/>
                <a:cs typeface="Aparajita" pitchFamily="34" charset="0"/>
              </a:rPr>
              <a:t>T</a:t>
            </a:r>
            <a:r>
              <a:rPr lang="en-US" dirty="0" smtClean="0">
                <a:latin typeface="Aparajita" pitchFamily="34" charset="0"/>
                <a:cs typeface="Aparajita" pitchFamily="34" charset="0"/>
              </a:rPr>
              <a:t>he parts of the mechanism were designed and assembled in CREO Parametric to ensure proper coupling of all parts </a:t>
            </a:r>
            <a:endParaRPr lang="en-US" dirty="0">
              <a:latin typeface="Aparajita" pitchFamily="34" charset="0"/>
              <a:cs typeface="Aparajita" pitchFamily="34"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4665" y="436728"/>
            <a:ext cx="6788845" cy="5813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1684" y="5092888"/>
            <a:ext cx="805217" cy="805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6901" y="5101984"/>
            <a:ext cx="1592242" cy="796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30865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02669"/>
            <a:ext cx="10972800" cy="1143000"/>
          </a:xfrm>
        </p:spPr>
        <p:txBody>
          <a:bodyPr>
            <a:normAutofit/>
          </a:bodyPr>
          <a:lstStyle/>
          <a:p>
            <a:r>
              <a:rPr lang="en-US" sz="4000" dirty="0" smtClean="0">
                <a:solidFill>
                  <a:srgbClr val="C00000"/>
                </a:solidFill>
                <a:latin typeface="Britannic Bold" pitchFamily="34" charset="0"/>
                <a:cs typeface="Times New Roman" panose="02020603050405020304" pitchFamily="18" charset="0"/>
              </a:rPr>
              <a:t>GRIPPER</a:t>
            </a:r>
            <a:endParaRPr lang="en-US" sz="4000" dirty="0">
              <a:solidFill>
                <a:srgbClr val="C00000"/>
              </a:solidFill>
              <a:latin typeface="Britannic Bold" pitchFamily="34" charset="0"/>
              <a:cs typeface="Times New Roman" panose="02020603050405020304" pitchFamily="18" charset="0"/>
            </a:endParaRPr>
          </a:p>
        </p:txBody>
      </p:sp>
      <p:sp>
        <p:nvSpPr>
          <p:cNvPr id="3" name="Content Placeholder 2"/>
          <p:cNvSpPr>
            <a:spLocks noGrp="1"/>
          </p:cNvSpPr>
          <p:nvPr>
            <p:ph idx="1"/>
          </p:nvPr>
        </p:nvSpPr>
        <p:spPr>
          <a:xfrm>
            <a:off x="7178722" y="1595048"/>
            <a:ext cx="4145620" cy="4546445"/>
          </a:xfrm>
        </p:spPr>
        <p:txBody>
          <a:bodyPr>
            <a:normAutofit/>
          </a:bodyPr>
          <a:lstStyle/>
          <a:p>
            <a:pPr marL="0" indent="0">
              <a:buNone/>
            </a:pPr>
            <a:r>
              <a:rPr lang="en-US" sz="4400" dirty="0" smtClean="0">
                <a:solidFill>
                  <a:srgbClr val="C00000"/>
                </a:solidFill>
                <a:latin typeface="Aparajita" pitchFamily="34" charset="0"/>
                <a:cs typeface="Aparajita" pitchFamily="34" charset="0"/>
              </a:rPr>
              <a:t>T</a:t>
            </a:r>
            <a:r>
              <a:rPr lang="en-US" sz="2800" dirty="0" smtClean="0">
                <a:solidFill>
                  <a:schemeClr val="tx1"/>
                </a:solidFill>
                <a:latin typeface="Aparajita" pitchFamily="34" charset="0"/>
                <a:cs typeface="Aparajita" pitchFamily="34" charset="0"/>
              </a:rPr>
              <a:t>he gripper is designed having two gears which mesh against each other. They were designed using geargenerator.com where the details like the pitch and </a:t>
            </a:r>
            <a:r>
              <a:rPr lang="en-US" sz="2800" dirty="0" smtClean="0">
                <a:solidFill>
                  <a:schemeClr val="tx1"/>
                </a:solidFill>
                <a:latin typeface="Aparajita" pitchFamily="34" charset="0"/>
                <a:cs typeface="Aparajita" pitchFamily="34" charset="0"/>
              </a:rPr>
              <a:t> </a:t>
            </a:r>
            <a:r>
              <a:rPr lang="en-US" sz="2800" dirty="0" smtClean="0">
                <a:solidFill>
                  <a:schemeClr val="tx1"/>
                </a:solidFill>
                <a:latin typeface="Aparajita" pitchFamily="34" charset="0"/>
                <a:cs typeface="Aparajita" pitchFamily="34" charset="0"/>
              </a:rPr>
              <a:t>are considered</a:t>
            </a:r>
            <a:r>
              <a:rPr lang="en-US" sz="2800" dirty="0" smtClean="0">
                <a:solidFill>
                  <a:schemeClr val="tx1"/>
                </a:solidFill>
                <a:latin typeface="Aparajita" pitchFamily="34" charset="0"/>
                <a:cs typeface="Aparajita" pitchFamily="34" charset="0"/>
              </a:rPr>
              <a:t>.</a:t>
            </a:r>
          </a:p>
          <a:p>
            <a:pPr marL="0" indent="0">
              <a:buNone/>
            </a:pPr>
            <a:r>
              <a:rPr lang="en-US" sz="2800" dirty="0" smtClean="0">
                <a:latin typeface="Aparajita" pitchFamily="34" charset="0"/>
                <a:cs typeface="Aparajita" pitchFamily="34" charset="0"/>
              </a:rPr>
              <a:t>The gears were designed having 17 teeth, pitch diameter = 4 and diametrical pitch = 4.5</a:t>
            </a:r>
            <a:endParaRPr lang="en-US" sz="2800" dirty="0" smtClean="0">
              <a:solidFill>
                <a:schemeClr val="tx1"/>
              </a:solidFill>
              <a:latin typeface="Aparajita" pitchFamily="34" charset="0"/>
              <a:cs typeface="Aparajita" pitchFamily="34" charset="0"/>
            </a:endParaRPr>
          </a:p>
        </p:txBody>
      </p:sp>
      <p:sp>
        <p:nvSpPr>
          <p:cNvPr id="4" name="AutoShape 2" descr="File 19-05-2017, 22 08 17.jpe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p:nvPr/>
        </p:nvPicPr>
        <p:blipFill>
          <a:blip r:embed="rId2"/>
          <a:stretch>
            <a:fillRect/>
          </a:stretch>
        </p:blipFill>
        <p:spPr>
          <a:xfrm>
            <a:off x="460375" y="1645669"/>
            <a:ext cx="5959609" cy="4495824"/>
          </a:xfrm>
          <a:prstGeom prst="rect">
            <a:avLst/>
          </a:prstGeom>
        </p:spPr>
      </p:pic>
    </p:spTree>
    <p:extLst>
      <p:ext uri="{BB962C8B-B14F-4D97-AF65-F5344CB8AC3E}">
        <p14:creationId xmlns:p14="http://schemas.microsoft.com/office/powerpoint/2010/main" val="17322162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28048" y="5049672"/>
            <a:ext cx="10058400" cy="1160059"/>
          </a:xfrm>
        </p:spPr>
        <p:txBody>
          <a:bodyPr>
            <a:normAutofit lnSpcReduction="10000"/>
          </a:bodyPr>
          <a:lstStyle/>
          <a:p>
            <a:pPr marL="0" indent="0">
              <a:buNone/>
            </a:pPr>
            <a:r>
              <a:rPr lang="en-US" sz="4400" dirty="0" smtClean="0">
                <a:solidFill>
                  <a:srgbClr val="C00000"/>
                </a:solidFill>
                <a:latin typeface="Aparajita" pitchFamily="34" charset="0"/>
                <a:cs typeface="Aparajita" pitchFamily="34" charset="0"/>
              </a:rPr>
              <a:t>T</a:t>
            </a:r>
            <a:r>
              <a:rPr lang="en-US" sz="2800" dirty="0" smtClean="0">
                <a:solidFill>
                  <a:schemeClr val="tx1"/>
                </a:solidFill>
                <a:latin typeface="Aparajita" pitchFamily="34" charset="0"/>
                <a:cs typeface="Aparajita" pitchFamily="34" charset="0"/>
              </a:rPr>
              <a:t>hese </a:t>
            </a:r>
            <a:r>
              <a:rPr lang="en-US" sz="2800" dirty="0" smtClean="0">
                <a:solidFill>
                  <a:schemeClr val="tx1"/>
                </a:solidFill>
                <a:latin typeface="Aparajita" pitchFamily="34" charset="0"/>
                <a:cs typeface="Aparajita" pitchFamily="34" charset="0"/>
              </a:rPr>
              <a:t>values are used to model it in CREO Parametric to produce a 3D </a:t>
            </a:r>
            <a:r>
              <a:rPr lang="en-US" sz="2800" dirty="0" smtClean="0">
                <a:solidFill>
                  <a:schemeClr val="tx1"/>
                </a:solidFill>
                <a:latin typeface="Aparajita" pitchFamily="34" charset="0"/>
                <a:cs typeface="Aparajita" pitchFamily="34" charset="0"/>
              </a:rPr>
              <a:t>model. </a:t>
            </a:r>
            <a:r>
              <a:rPr lang="en-US" sz="2800" dirty="0" smtClean="0">
                <a:latin typeface="Aparajita" pitchFamily="34" charset="0"/>
                <a:cs typeface="Aparajita" pitchFamily="34" charset="0"/>
              </a:rPr>
              <a:t>They were also assembled virtually to ensure that the gears mesh.</a:t>
            </a:r>
            <a:r>
              <a:rPr lang="en-US" sz="2800" dirty="0" smtClean="0">
                <a:solidFill>
                  <a:schemeClr val="tx1"/>
                </a:solidFill>
                <a:latin typeface="Aparajita" pitchFamily="34" charset="0"/>
                <a:cs typeface="Aparajita" pitchFamily="34" charset="0"/>
              </a:rPr>
              <a:t> </a:t>
            </a:r>
            <a:endParaRPr lang="en-US" sz="2800" dirty="0">
              <a:solidFill>
                <a:schemeClr val="tx1"/>
              </a:solidFill>
              <a:latin typeface="Aparajita" pitchFamily="34" charset="0"/>
              <a:cs typeface="Aparajita" pitchFamily="34" charset="0"/>
            </a:endParaRPr>
          </a:p>
        </p:txBody>
      </p:sp>
      <p:sp>
        <p:nvSpPr>
          <p:cNvPr id="4" name="AutoShape 2" descr="File 19-05-2017, 22 08 17.jpe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p:nvPr/>
        </p:nvPicPr>
        <p:blipFill rotWithShape="1">
          <a:blip r:embed="rId2"/>
          <a:srcRect l="37032" t="17031" r="24198" b="9531"/>
          <a:stretch/>
        </p:blipFill>
        <p:spPr bwMode="auto">
          <a:xfrm>
            <a:off x="6763717" y="507479"/>
            <a:ext cx="2898898" cy="4228294"/>
          </a:xfrm>
          <a:prstGeom prst="rect">
            <a:avLst/>
          </a:prstGeom>
          <a:ln>
            <a:noFill/>
          </a:ln>
          <a:extLst>
            <a:ext uri="{53640926-AAD7-44D8-BBD7-CCE9431645EC}">
              <a14:shadowObscured xmlns:a14="http://schemas.microsoft.com/office/drawing/2010/main"/>
            </a:ext>
          </a:extLst>
        </p:spPr>
      </p:pic>
      <p:pic>
        <p:nvPicPr>
          <p:cNvPr id="9" name="Picture 8"/>
          <p:cNvPicPr/>
          <p:nvPr/>
        </p:nvPicPr>
        <p:blipFill>
          <a:blip r:embed="rId3"/>
          <a:stretch>
            <a:fillRect/>
          </a:stretch>
        </p:blipFill>
        <p:spPr>
          <a:xfrm>
            <a:off x="941697" y="484159"/>
            <a:ext cx="4908408" cy="4483626"/>
          </a:xfrm>
          <a:prstGeom prst="rect">
            <a:avLst/>
          </a:prstGeom>
        </p:spPr>
      </p:pic>
    </p:spTree>
    <p:extLst>
      <p:ext uri="{BB962C8B-B14F-4D97-AF65-F5344CB8AC3E}">
        <p14:creationId xmlns:p14="http://schemas.microsoft.com/office/powerpoint/2010/main" val="20009396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53708" y="4015858"/>
            <a:ext cx="5290782" cy="1716203"/>
          </a:xfrm>
        </p:spPr>
        <p:txBody>
          <a:bodyPr>
            <a:normAutofit/>
          </a:bodyPr>
          <a:lstStyle/>
          <a:p>
            <a:pPr marL="0" indent="0">
              <a:buNone/>
            </a:pPr>
            <a:r>
              <a:rPr lang="en-US" sz="4000" dirty="0" smtClean="0">
                <a:solidFill>
                  <a:srgbClr val="C00000"/>
                </a:solidFill>
                <a:latin typeface="Aparajita" pitchFamily="34" charset="0"/>
                <a:cs typeface="Aparajita" pitchFamily="34" charset="0"/>
              </a:rPr>
              <a:t>T</a:t>
            </a:r>
            <a:r>
              <a:rPr lang="en-US" sz="2800" dirty="0" smtClean="0">
                <a:latin typeface="Aparajita" pitchFamily="34" charset="0"/>
                <a:cs typeface="Aparajita" pitchFamily="34" charset="0"/>
              </a:rPr>
              <a:t>he designed parts were printed using a 3D printer with the aid of Repetier Host software.</a:t>
            </a:r>
            <a:endParaRPr lang="en-US" sz="2800" dirty="0">
              <a:latin typeface="Aparajita" pitchFamily="34" charset="0"/>
              <a:cs typeface="Aparajita" pitchFamily="34"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160" y="689823"/>
            <a:ext cx="5200447" cy="2541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160" y="3313408"/>
            <a:ext cx="5200447" cy="2685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3708" y="689823"/>
            <a:ext cx="4672510" cy="2489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8360" y="2337831"/>
            <a:ext cx="2487024" cy="786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09836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5632" y="330119"/>
            <a:ext cx="9795083" cy="1192696"/>
          </a:xfrm>
        </p:spPr>
        <p:txBody>
          <a:bodyPr>
            <a:normAutofit/>
          </a:bodyPr>
          <a:lstStyle/>
          <a:p>
            <a:r>
              <a:rPr lang="en-GB" dirty="0" smtClean="0">
                <a:solidFill>
                  <a:srgbClr val="C00000"/>
                </a:solidFill>
                <a:latin typeface="Britannic Bold" pitchFamily="34" charset="0"/>
                <a:cs typeface="Times New Roman" panose="02020603050405020304" pitchFamily="18" charset="0"/>
              </a:rPr>
              <a:t>ASSEMBLED CHESSBOT</a:t>
            </a:r>
            <a:endParaRPr lang="en-GB" dirty="0">
              <a:solidFill>
                <a:srgbClr val="C00000"/>
              </a:solidFill>
              <a:latin typeface="Britannic Bold" pitchFamily="34" charset="0"/>
              <a:cs typeface="Times New Roman" panose="02020603050405020304" pitchFamily="18" charset="0"/>
            </a:endParaRPr>
          </a:p>
        </p:txBody>
      </p:sp>
      <p:pic>
        <p:nvPicPr>
          <p:cNvPr id="4" name="Content Placeholder 3"/>
          <p:cNvPicPr>
            <a:picLocks noGrp="1" noChangeAspect="1"/>
          </p:cNvPicPr>
          <p:nvPr>
            <p:ph idx="1"/>
          </p:nvPr>
        </p:nvPicPr>
        <p:blipFill rotWithShape="1">
          <a:blip r:embed="rId2"/>
          <a:srcRect l="4663" t="5058" r="636" b="3203"/>
          <a:stretch/>
        </p:blipFill>
        <p:spPr>
          <a:xfrm>
            <a:off x="2743200" y="1378207"/>
            <a:ext cx="6987654" cy="5076775"/>
          </a:xfrm>
        </p:spPr>
      </p:pic>
    </p:spTree>
    <p:extLst>
      <p:ext uri="{BB962C8B-B14F-4D97-AF65-F5344CB8AC3E}">
        <p14:creationId xmlns:p14="http://schemas.microsoft.com/office/powerpoint/2010/main" val="18746401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Aim</a:t>
            </a:r>
            <a:endParaRPr lang="en-US" dirty="0"/>
          </a:p>
        </p:txBody>
      </p:sp>
      <p:pic>
        <p:nvPicPr>
          <p:cNvPr id="1026" name="Picture 2" descr="Image result for chess rob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52782"/>
            <a:ext cx="11847157" cy="747851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59308" y="1985976"/>
            <a:ext cx="3343701" cy="49675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532263" y="3691719"/>
            <a:ext cx="6018662" cy="32618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952931" y="2436125"/>
            <a:ext cx="3753135" cy="45174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929349" y="3691719"/>
            <a:ext cx="1856096" cy="37804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691116" y="4319516"/>
            <a:ext cx="3916908" cy="2634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51160" y="4062755"/>
            <a:ext cx="10144836" cy="4525963"/>
          </a:xfrm>
        </p:spPr>
        <p:txBody>
          <a:bodyPr/>
          <a:lstStyle/>
          <a:p>
            <a:pPr marL="0" indent="0">
              <a:buNone/>
            </a:pPr>
            <a:r>
              <a:rPr lang="en-US" dirty="0" smtClean="0">
                <a:latin typeface="Aparajita" pitchFamily="34" charset="0"/>
                <a:cs typeface="Aparajita" pitchFamily="34" charset="0"/>
              </a:rPr>
              <a:t>The aim of this project was to create a robotic arm that can successfully play against a human opponent. The game must take place in a similar fashion as a real game of chess.</a:t>
            </a:r>
          </a:p>
          <a:p>
            <a:pPr marL="0" indent="0">
              <a:buNone/>
            </a:pPr>
            <a:endParaRPr lang="en-US" dirty="0"/>
          </a:p>
          <a:p>
            <a:pPr marL="0" indent="0">
              <a:buNone/>
            </a:pPr>
            <a:endParaRPr lang="en-US" dirty="0"/>
          </a:p>
        </p:txBody>
      </p:sp>
      <p:sp>
        <p:nvSpPr>
          <p:cNvPr id="9" name="TextBox 8"/>
          <p:cNvSpPr txBox="1"/>
          <p:nvPr/>
        </p:nvSpPr>
        <p:spPr>
          <a:xfrm>
            <a:off x="1576316" y="3045388"/>
            <a:ext cx="2743200" cy="646331"/>
          </a:xfrm>
          <a:prstGeom prst="rect">
            <a:avLst/>
          </a:prstGeom>
          <a:noFill/>
        </p:spPr>
        <p:txBody>
          <a:bodyPr wrap="square" rtlCol="0">
            <a:spAutoFit/>
          </a:bodyPr>
          <a:lstStyle/>
          <a:p>
            <a:r>
              <a:rPr lang="en-US" sz="3600" dirty="0" smtClean="0">
                <a:solidFill>
                  <a:srgbClr val="C00000"/>
                </a:solidFill>
                <a:latin typeface="Britannic Bold" pitchFamily="34" charset="0"/>
              </a:rPr>
              <a:t>AIM</a:t>
            </a:r>
            <a:endParaRPr lang="en-US" sz="3600" dirty="0">
              <a:solidFill>
                <a:srgbClr val="C00000"/>
              </a:solidFill>
              <a:latin typeface="Britannic Bold" pitchFamily="34" charset="0"/>
            </a:endParaRPr>
          </a:p>
        </p:txBody>
      </p:sp>
    </p:spTree>
    <p:extLst>
      <p:ext uri="{BB962C8B-B14F-4D97-AF65-F5344CB8AC3E}">
        <p14:creationId xmlns:p14="http://schemas.microsoft.com/office/powerpoint/2010/main" val="8714204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228695" y="2616683"/>
            <a:ext cx="9689064" cy="1098673"/>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6000" dirty="0" smtClean="0">
                <a:solidFill>
                  <a:srgbClr val="C00000"/>
                </a:solidFill>
                <a:latin typeface="Britannic Bold" pitchFamily="34" charset="0"/>
                <a:ea typeface="Gungsuh" pitchFamily="18" charset="-127"/>
                <a:cs typeface="Times New Roman" panose="02020603050405020304" pitchFamily="18" charset="0"/>
              </a:rPr>
              <a:t>ELECTRICAL ELEMENTS</a:t>
            </a:r>
            <a:endParaRPr lang="en-GB" sz="6000" dirty="0">
              <a:solidFill>
                <a:srgbClr val="C00000"/>
              </a:solidFill>
              <a:latin typeface="Britannic Bold" pitchFamily="34" charset="0"/>
              <a:ea typeface="Gungsuh" pitchFamily="18" charset="-127"/>
              <a:cs typeface="Times New Roman" panose="02020603050405020304" pitchFamily="18" charset="0"/>
            </a:endParaRPr>
          </a:p>
        </p:txBody>
      </p:sp>
    </p:spTree>
    <p:extLst>
      <p:ext uri="{BB962C8B-B14F-4D97-AF65-F5344CB8AC3E}">
        <p14:creationId xmlns:p14="http://schemas.microsoft.com/office/powerpoint/2010/main" val="10666873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5549" y="624110"/>
            <a:ext cx="9689064" cy="1098673"/>
          </a:xfrm>
        </p:spPr>
        <p:txBody>
          <a:bodyPr>
            <a:normAutofit/>
          </a:bodyPr>
          <a:lstStyle/>
          <a:p>
            <a:r>
              <a:rPr lang="en-GB" sz="4000" dirty="0" smtClean="0">
                <a:solidFill>
                  <a:srgbClr val="C00000"/>
                </a:solidFill>
                <a:latin typeface="Britannic Bold" pitchFamily="34" charset="0"/>
                <a:ea typeface="Gungsuh" pitchFamily="18" charset="-127"/>
                <a:cs typeface="Times New Roman" panose="02020603050405020304" pitchFamily="18" charset="0"/>
              </a:rPr>
              <a:t>STEPPER MOTOR</a:t>
            </a:r>
            <a:endParaRPr lang="en-GB" sz="4000" dirty="0">
              <a:solidFill>
                <a:srgbClr val="C00000"/>
              </a:solidFill>
              <a:latin typeface="Britannic Bold" pitchFamily="34" charset="0"/>
              <a:ea typeface="Gungsuh" pitchFamily="18" charset="-127"/>
              <a:cs typeface="Times New Roman" panose="02020603050405020304" pitchFamily="18" charset="0"/>
            </a:endParaRPr>
          </a:p>
        </p:txBody>
      </p:sp>
      <p:sp>
        <p:nvSpPr>
          <p:cNvPr id="3" name="Content Placeholder 2"/>
          <p:cNvSpPr>
            <a:spLocks noGrp="1"/>
          </p:cNvSpPr>
          <p:nvPr>
            <p:ph idx="1"/>
          </p:nvPr>
        </p:nvSpPr>
        <p:spPr>
          <a:xfrm>
            <a:off x="3218758" y="1675984"/>
            <a:ext cx="7303667" cy="4494546"/>
          </a:xfrm>
        </p:spPr>
        <p:txBody>
          <a:bodyPr>
            <a:normAutofit/>
          </a:bodyPr>
          <a:lstStyle/>
          <a:p>
            <a:pPr marL="0" indent="0">
              <a:buNone/>
            </a:pPr>
            <a:r>
              <a:rPr lang="en-GB" sz="4000" dirty="0" smtClean="0">
                <a:solidFill>
                  <a:srgbClr val="C00000"/>
                </a:solidFill>
                <a:latin typeface="Aparajita" pitchFamily="34" charset="0"/>
                <a:cs typeface="Aparajita" pitchFamily="34" charset="0"/>
              </a:rPr>
              <a:t>T</a:t>
            </a:r>
            <a:r>
              <a:rPr lang="en-GB" sz="2800" dirty="0" smtClean="0">
                <a:solidFill>
                  <a:schemeClr val="tx1"/>
                </a:solidFill>
                <a:latin typeface="Aparajita" pitchFamily="34" charset="0"/>
                <a:cs typeface="Aparajita" pitchFamily="34" charset="0"/>
              </a:rPr>
              <a:t>he </a:t>
            </a:r>
            <a:r>
              <a:rPr lang="en-GB" sz="2800" dirty="0">
                <a:solidFill>
                  <a:schemeClr val="tx1"/>
                </a:solidFill>
                <a:latin typeface="Aparajita" pitchFamily="34" charset="0"/>
                <a:cs typeface="Aparajita" pitchFamily="34" charset="0"/>
              </a:rPr>
              <a:t>cartesian arm is actuated using a two stepper motors for x axis and y axis </a:t>
            </a:r>
            <a:r>
              <a:rPr lang="en-GB" sz="2800" dirty="0" smtClean="0">
                <a:solidFill>
                  <a:schemeClr val="tx1"/>
                </a:solidFill>
                <a:latin typeface="Aparajita" pitchFamily="34" charset="0"/>
                <a:cs typeface="Aparajita" pitchFamily="34" charset="0"/>
              </a:rPr>
              <a:t>movements. </a:t>
            </a:r>
          </a:p>
          <a:p>
            <a:pPr marL="0" indent="0">
              <a:buNone/>
            </a:pPr>
            <a:r>
              <a:rPr lang="en-GB" sz="2800" dirty="0" smtClean="0">
                <a:solidFill>
                  <a:schemeClr val="tx1"/>
                </a:solidFill>
                <a:latin typeface="Aparajita" pitchFamily="34" charset="0"/>
                <a:cs typeface="Aparajita" pitchFamily="34" charset="0"/>
              </a:rPr>
              <a:t>The stepper motor used was </a:t>
            </a:r>
            <a:r>
              <a:rPr lang="en-GB" sz="2800" dirty="0" smtClean="0">
                <a:solidFill>
                  <a:schemeClr val="tx1"/>
                </a:solidFill>
                <a:latin typeface="Aparajita" pitchFamily="34" charset="0"/>
                <a:cs typeface="Aparajita" pitchFamily="34" charset="0"/>
              </a:rPr>
              <a:t>a NEMA 17 stepper motor.</a:t>
            </a:r>
            <a:endParaRPr lang="en-GB" sz="2800" dirty="0" smtClean="0">
              <a:solidFill>
                <a:schemeClr val="tx1"/>
              </a:solidFill>
              <a:latin typeface="Aparajita" pitchFamily="34" charset="0"/>
              <a:cs typeface="Aparajita" pitchFamily="34" charset="0"/>
            </a:endParaRPr>
          </a:p>
          <a:p>
            <a:pPr marL="0" indent="0">
              <a:buNone/>
            </a:pPr>
            <a:r>
              <a:rPr lang="en-GB" sz="2800" dirty="0" smtClean="0">
                <a:solidFill>
                  <a:schemeClr val="tx1"/>
                </a:solidFill>
                <a:latin typeface="Aparajita" pitchFamily="34" charset="0"/>
                <a:cs typeface="Aparajita" pitchFamily="34" charset="0"/>
              </a:rPr>
              <a:t>Following are the specifications of the stepper motor:</a:t>
            </a:r>
          </a:p>
          <a:p>
            <a:pPr>
              <a:buFont typeface="Wingdings" panose="05000000000000000000" pitchFamily="2" charset="2"/>
              <a:buChar char="Ø"/>
            </a:pPr>
            <a:endParaRPr lang="en-GB" sz="2800" dirty="0" smtClean="0">
              <a:solidFill>
                <a:schemeClr val="tx1"/>
              </a:solidFill>
              <a:latin typeface="Aparajita" pitchFamily="34" charset="0"/>
              <a:cs typeface="Aparajita" pitchFamily="34" charset="0"/>
            </a:endParaRPr>
          </a:p>
          <a:p>
            <a:pPr marL="0" indent="0">
              <a:buNone/>
            </a:pPr>
            <a:endParaRPr lang="en-GB" sz="2800" dirty="0" smtClean="0">
              <a:solidFill>
                <a:schemeClr val="tx1"/>
              </a:solidFill>
              <a:latin typeface="Aparajita" pitchFamily="34" charset="0"/>
              <a:cs typeface="Aparajita" pitchFamily="34" charset="0"/>
            </a:endParaRPr>
          </a:p>
          <a:p>
            <a:endParaRPr lang="en-GB" sz="2800" dirty="0" smtClean="0">
              <a:solidFill>
                <a:schemeClr val="tx1"/>
              </a:solidFill>
              <a:latin typeface="Aparajita" pitchFamily="34" charset="0"/>
              <a:cs typeface="Aparajita"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85505080"/>
              </p:ext>
            </p:extLst>
          </p:nvPr>
        </p:nvGraphicFramePr>
        <p:xfrm>
          <a:off x="753506" y="3924403"/>
          <a:ext cx="10410362" cy="2194560"/>
        </p:xfrm>
        <a:graphic>
          <a:graphicData uri="http://schemas.openxmlformats.org/drawingml/2006/table">
            <a:tbl>
              <a:tblPr firstRow="1" bandRow="1">
                <a:tableStyleId>{5C22544A-7EE6-4342-B048-85BDC9FD1C3A}</a:tableStyleId>
              </a:tblPr>
              <a:tblGrid>
                <a:gridCol w="5205181"/>
                <a:gridCol w="5205181"/>
              </a:tblGrid>
              <a:tr h="276255">
                <a:tc>
                  <a:txBody>
                    <a:bodyPr/>
                    <a:lstStyle/>
                    <a:p>
                      <a:r>
                        <a:rPr lang="en-US" dirty="0" smtClean="0"/>
                        <a:t>General specifications</a:t>
                      </a:r>
                      <a:endParaRPr lang="en-US" dirty="0"/>
                    </a:p>
                  </a:txBody>
                  <a:tcPr/>
                </a:tc>
                <a:tc>
                  <a:txBody>
                    <a:bodyPr/>
                    <a:lstStyle/>
                    <a:p>
                      <a:r>
                        <a:rPr lang="en-US" dirty="0" smtClean="0"/>
                        <a:t>Electrical specifications</a:t>
                      </a:r>
                      <a:endParaRPr lang="en-US" dirty="0"/>
                    </a:p>
                  </a:txBody>
                  <a:tcPr/>
                </a:tc>
              </a:tr>
              <a:tr h="276255">
                <a:tc>
                  <a:txBody>
                    <a:bodyPr/>
                    <a:lstStyle/>
                    <a:p>
                      <a:r>
                        <a:rPr lang="en-US" dirty="0" smtClean="0"/>
                        <a:t>Step Angle-</a:t>
                      </a:r>
                      <a:r>
                        <a:rPr lang="en-US" baseline="0" dirty="0" smtClean="0"/>
                        <a:t> 1.8</a:t>
                      </a:r>
                      <a:endParaRPr lang="en-US" dirty="0"/>
                    </a:p>
                  </a:txBody>
                  <a:tcPr/>
                </a:tc>
                <a:tc>
                  <a:txBody>
                    <a:bodyPr/>
                    <a:lstStyle/>
                    <a:p>
                      <a:r>
                        <a:rPr lang="en-US" dirty="0" smtClean="0"/>
                        <a:t>Rated Voltage (V)- 2.8</a:t>
                      </a:r>
                      <a:endParaRPr lang="en-US" dirty="0"/>
                    </a:p>
                  </a:txBody>
                  <a:tcPr/>
                </a:tc>
              </a:tr>
              <a:tr h="276255">
                <a:tc>
                  <a:txBody>
                    <a:bodyPr/>
                    <a:lstStyle/>
                    <a:p>
                      <a:r>
                        <a:rPr lang="en-US" dirty="0" smtClean="0"/>
                        <a:t>Temperature Rise (℃) 80 Max</a:t>
                      </a:r>
                      <a:endParaRPr lang="en-US" dirty="0"/>
                    </a:p>
                  </a:txBody>
                  <a:tcPr/>
                </a:tc>
                <a:tc>
                  <a:txBody>
                    <a:bodyPr/>
                    <a:lstStyle/>
                    <a:p>
                      <a:r>
                        <a:rPr lang="en-US" dirty="0" smtClean="0"/>
                        <a:t>Rated Current (A)- 1.8</a:t>
                      </a:r>
                      <a:endParaRPr lang="en-US" dirty="0"/>
                    </a:p>
                  </a:txBody>
                  <a:tcPr/>
                </a:tc>
              </a:tr>
              <a:tr h="276255">
                <a:tc>
                  <a:txBody>
                    <a:bodyPr/>
                    <a:lstStyle/>
                    <a:p>
                      <a:r>
                        <a:rPr lang="en-US" dirty="0" smtClean="0"/>
                        <a:t>Number of phase- 2</a:t>
                      </a:r>
                      <a:endParaRPr lang="en-US" dirty="0"/>
                    </a:p>
                  </a:txBody>
                  <a:tcPr/>
                </a:tc>
                <a:tc>
                  <a:txBody>
                    <a:bodyPr/>
                    <a:lstStyle/>
                    <a:p>
                      <a:r>
                        <a:rPr lang="en-US" dirty="0" smtClean="0"/>
                        <a:t>Resistance Per Phase (</a:t>
                      </a:r>
                      <a:r>
                        <a:rPr lang="el-GR" dirty="0" smtClean="0"/>
                        <a:t>Ω)</a:t>
                      </a:r>
                      <a:r>
                        <a:rPr lang="en-US" dirty="0" smtClean="0"/>
                        <a:t>- 1.65 </a:t>
                      </a:r>
                      <a:endParaRPr lang="en-US" dirty="0"/>
                    </a:p>
                  </a:txBody>
                  <a:tcPr/>
                </a:tc>
              </a:tr>
              <a:tr h="276255">
                <a:tc>
                  <a:txBody>
                    <a:bodyPr/>
                    <a:lstStyle/>
                    <a:p>
                      <a:r>
                        <a:rPr lang="en-US" dirty="0" err="1" smtClean="0"/>
                        <a:t>Max.radial</a:t>
                      </a:r>
                      <a:r>
                        <a:rPr lang="en-US" dirty="0" smtClean="0"/>
                        <a:t> force (N)- 28</a:t>
                      </a:r>
                      <a:endParaRPr lang="en-US" dirty="0"/>
                    </a:p>
                  </a:txBody>
                  <a:tcPr/>
                </a:tc>
                <a:tc>
                  <a:txBody>
                    <a:bodyPr/>
                    <a:lstStyle/>
                    <a:p>
                      <a:r>
                        <a:rPr lang="en-US" dirty="0" smtClean="0"/>
                        <a:t>Inductance Per Phase</a:t>
                      </a:r>
                      <a:r>
                        <a:rPr lang="en-US" baseline="0" dirty="0" smtClean="0"/>
                        <a:t> (</a:t>
                      </a:r>
                      <a:r>
                        <a:rPr lang="en-US" dirty="0" err="1" smtClean="0"/>
                        <a:t>mH</a:t>
                      </a:r>
                      <a:r>
                        <a:rPr lang="en-US" dirty="0" smtClean="0"/>
                        <a:t>)- 3.2</a:t>
                      </a:r>
                      <a:endParaRPr lang="en-US" dirty="0"/>
                    </a:p>
                  </a:txBody>
                  <a:tcPr/>
                </a:tc>
              </a:tr>
              <a:tr h="276255">
                <a:tc>
                  <a:txBody>
                    <a:bodyPr/>
                    <a:lstStyle/>
                    <a:p>
                      <a:r>
                        <a:rPr lang="en-US" dirty="0" err="1" smtClean="0"/>
                        <a:t>Max.axial</a:t>
                      </a:r>
                      <a:r>
                        <a:rPr lang="en-US" dirty="0" smtClean="0"/>
                        <a:t> force (N)- 10</a:t>
                      </a:r>
                      <a:endParaRPr lang="en-US" dirty="0"/>
                    </a:p>
                  </a:txBody>
                  <a:tcPr/>
                </a:tc>
                <a:tc>
                  <a:txBody>
                    <a:bodyPr/>
                    <a:lstStyle/>
                    <a:p>
                      <a:endParaRPr lang="en-US" dirty="0"/>
                    </a:p>
                  </a:txBody>
                  <a:tcPr/>
                </a:tc>
              </a:tr>
            </a:tbl>
          </a:graphicData>
        </a:graphic>
      </p:graphicFrame>
      <p:sp>
        <p:nvSpPr>
          <p:cNvPr id="5" name="AutoShape 2" descr="Image result for nema 17 stepper moto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009" y="1238037"/>
            <a:ext cx="2343150" cy="19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80255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08520" y="2093681"/>
            <a:ext cx="5246668" cy="3406366"/>
          </a:xfrm>
        </p:spPr>
        <p:txBody>
          <a:bodyPr>
            <a:normAutofit/>
          </a:bodyPr>
          <a:lstStyle/>
          <a:p>
            <a:pPr marL="0" indent="0">
              <a:buNone/>
            </a:pPr>
            <a:r>
              <a:rPr lang="en-GB" sz="4000" dirty="0" smtClean="0">
                <a:solidFill>
                  <a:srgbClr val="C00000"/>
                </a:solidFill>
                <a:latin typeface="Times New Roman" panose="02020603050405020304" pitchFamily="18" charset="0"/>
                <a:cs typeface="Times New Roman" panose="02020603050405020304" pitchFamily="18" charset="0"/>
              </a:rPr>
              <a:t>T</a:t>
            </a:r>
            <a:r>
              <a:rPr lang="en-GB" sz="2800" dirty="0" smtClean="0">
                <a:solidFill>
                  <a:schemeClr val="tx1"/>
                </a:solidFill>
                <a:latin typeface="Times New Roman" panose="02020603050405020304" pitchFamily="18" charset="0"/>
                <a:cs typeface="Times New Roman" panose="02020603050405020304" pitchFamily="18" charset="0"/>
              </a:rPr>
              <a:t>he </a:t>
            </a:r>
            <a:r>
              <a:rPr lang="en-GB" sz="2800" dirty="0">
                <a:solidFill>
                  <a:schemeClr val="tx1"/>
                </a:solidFill>
                <a:latin typeface="Times New Roman" panose="02020603050405020304" pitchFamily="18" charset="0"/>
                <a:cs typeface="Times New Roman" panose="02020603050405020304" pitchFamily="18" charset="0"/>
              </a:rPr>
              <a:t>stepper </a:t>
            </a:r>
            <a:r>
              <a:rPr lang="en-GB" sz="2800" dirty="0" smtClean="0">
                <a:solidFill>
                  <a:schemeClr val="tx1"/>
                </a:solidFill>
                <a:latin typeface="Times New Roman" panose="02020603050405020304" pitchFamily="18" charset="0"/>
                <a:cs typeface="Times New Roman" panose="02020603050405020304" pitchFamily="18" charset="0"/>
              </a:rPr>
              <a:t>motor is </a:t>
            </a:r>
            <a:r>
              <a:rPr lang="en-GB" sz="2800" dirty="0">
                <a:solidFill>
                  <a:schemeClr val="tx1"/>
                </a:solidFill>
                <a:latin typeface="Times New Roman" panose="02020603050405020304" pitchFamily="18" charset="0"/>
                <a:cs typeface="Times New Roman" panose="02020603050405020304" pitchFamily="18" charset="0"/>
              </a:rPr>
              <a:t>operated using Easy </a:t>
            </a:r>
            <a:r>
              <a:rPr lang="en-GB" sz="2800" dirty="0" smtClean="0">
                <a:solidFill>
                  <a:schemeClr val="tx1"/>
                </a:solidFill>
                <a:latin typeface="Times New Roman" panose="02020603050405020304" pitchFamily="18" charset="0"/>
                <a:cs typeface="Times New Roman" panose="02020603050405020304" pitchFamily="18" charset="0"/>
              </a:rPr>
              <a:t>driver. </a:t>
            </a:r>
            <a:r>
              <a:rPr lang="en-US" sz="2800" dirty="0" smtClean="0">
                <a:solidFill>
                  <a:schemeClr val="tx1"/>
                </a:solidFill>
                <a:latin typeface="Times New Roman" panose="02020603050405020304" pitchFamily="18" charset="0"/>
                <a:cs typeface="Times New Roman" panose="02020603050405020304" pitchFamily="18" charset="0"/>
              </a:rPr>
              <a:t>The </a:t>
            </a:r>
            <a:r>
              <a:rPr lang="en-US" sz="2800" dirty="0" smtClean="0">
                <a:solidFill>
                  <a:schemeClr val="tx1"/>
                </a:solidFill>
                <a:latin typeface="Times New Roman" panose="02020603050405020304" pitchFamily="18" charset="0"/>
                <a:cs typeface="Times New Roman" panose="02020603050405020304" pitchFamily="18" charset="0"/>
              </a:rPr>
              <a:t>easy driver can output </a:t>
            </a:r>
            <a:r>
              <a:rPr lang="en-US" sz="2800" dirty="0">
                <a:solidFill>
                  <a:schemeClr val="tx1"/>
                </a:solidFill>
                <a:latin typeface="Times New Roman" panose="02020603050405020304" pitchFamily="18" charset="0"/>
                <a:cs typeface="Times New Roman" panose="02020603050405020304" pitchFamily="18" charset="0"/>
              </a:rPr>
              <a:t>a digital 0 to 5V </a:t>
            </a:r>
            <a:r>
              <a:rPr lang="en-US" sz="2800" dirty="0" smtClean="0">
                <a:solidFill>
                  <a:schemeClr val="tx1"/>
                </a:solidFill>
                <a:latin typeface="Times New Roman" panose="02020603050405020304" pitchFamily="18" charset="0"/>
                <a:cs typeface="Times New Roman" panose="02020603050405020304" pitchFamily="18" charset="0"/>
              </a:rPr>
              <a:t>pulse</a:t>
            </a:r>
            <a:r>
              <a:rPr lang="en-US" sz="2800" dirty="0" smtClean="0">
                <a:solidFill>
                  <a:schemeClr val="tx1"/>
                </a:solidFill>
                <a:latin typeface="Times New Roman" panose="02020603050405020304" pitchFamily="18" charset="0"/>
                <a:cs typeface="Times New Roman" panose="02020603050405020304" pitchFamily="18" charset="0"/>
              </a:rPr>
              <a:t>. </a:t>
            </a:r>
            <a:r>
              <a:rPr lang="en-US" sz="2800" dirty="0" smtClean="0">
                <a:solidFill>
                  <a:schemeClr val="tx1"/>
                </a:solidFill>
                <a:latin typeface="Times New Roman" panose="02020603050405020304" pitchFamily="18" charset="0"/>
                <a:cs typeface="Times New Roman" panose="02020603050405020304" pitchFamily="18" charset="0"/>
              </a:rPr>
              <a:t>It requires </a:t>
            </a:r>
            <a:r>
              <a:rPr lang="en-US" sz="2800" dirty="0">
                <a:solidFill>
                  <a:schemeClr val="tx1"/>
                </a:solidFill>
                <a:latin typeface="Times New Roman" panose="02020603050405020304" pitchFamily="18" charset="0"/>
                <a:cs typeface="Times New Roman" panose="02020603050405020304" pitchFamily="18" charset="0"/>
              </a:rPr>
              <a:t>a 6V to 30V supply to power the </a:t>
            </a:r>
            <a:r>
              <a:rPr lang="en-US" sz="2800" dirty="0" smtClean="0">
                <a:solidFill>
                  <a:schemeClr val="tx1"/>
                </a:solidFill>
                <a:latin typeface="Times New Roman" panose="02020603050405020304" pitchFamily="18" charset="0"/>
                <a:cs typeface="Times New Roman" panose="02020603050405020304" pitchFamily="18" charset="0"/>
              </a:rPr>
              <a:t>motor and can power any voltage of stepper motor</a:t>
            </a:r>
            <a:r>
              <a:rPr lang="en-US" sz="2800" dirty="0" smtClean="0">
                <a:solidFill>
                  <a:schemeClr val="tx1"/>
                </a:solidFill>
                <a:latin typeface="Times New Roman" panose="02020603050405020304" pitchFamily="18" charset="0"/>
                <a:cs typeface="Times New Roman" panose="02020603050405020304" pitchFamily="18" charset="0"/>
              </a:rPr>
              <a:t>.</a:t>
            </a:r>
            <a:endParaRPr lang="en-US" sz="2800" dirty="0" smtClean="0">
              <a:solidFill>
                <a:schemeClr val="tx1"/>
              </a:solidFill>
              <a:latin typeface="Times New Roman" panose="02020603050405020304" pitchFamily="18" charset="0"/>
              <a:cs typeface="Times New Roman" panose="02020603050405020304" pitchFamily="18" charset="0"/>
            </a:endParaRPr>
          </a:p>
        </p:txBody>
      </p:sp>
      <p:sp>
        <p:nvSpPr>
          <p:cNvPr id="4" name="AutoShape 2" descr="Image result for EASY DRIV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itle 1"/>
          <p:cNvSpPr>
            <a:spLocks noGrp="1"/>
          </p:cNvSpPr>
          <p:nvPr>
            <p:ph type="title"/>
          </p:nvPr>
        </p:nvSpPr>
        <p:spPr>
          <a:xfrm>
            <a:off x="1815549" y="624110"/>
            <a:ext cx="9689064" cy="1098673"/>
          </a:xfrm>
        </p:spPr>
        <p:txBody>
          <a:bodyPr>
            <a:normAutofit/>
          </a:bodyPr>
          <a:lstStyle/>
          <a:p>
            <a:r>
              <a:rPr lang="en-GB" sz="4000" dirty="0" smtClean="0">
                <a:solidFill>
                  <a:srgbClr val="C00000"/>
                </a:solidFill>
                <a:latin typeface="Britannic Bold" pitchFamily="34" charset="0"/>
                <a:ea typeface="Gungsuh" pitchFamily="18" charset="-127"/>
                <a:cs typeface="Times New Roman" panose="02020603050405020304" pitchFamily="18" charset="0"/>
              </a:rPr>
              <a:t>EASY DRIVER</a:t>
            </a:r>
            <a:endParaRPr lang="en-GB" sz="4000" dirty="0">
              <a:solidFill>
                <a:srgbClr val="C00000"/>
              </a:solidFill>
              <a:latin typeface="Britannic Bold" pitchFamily="34" charset="0"/>
              <a:ea typeface="Gungsuh" pitchFamily="18" charset="-127"/>
              <a:cs typeface="Times New Roman" panose="02020603050405020304" pitchFamily="18" charset="0"/>
            </a:endParaRPr>
          </a:p>
        </p:txBody>
      </p:sp>
      <p:pic>
        <p:nvPicPr>
          <p:cNvPr id="6149" name="Picture 5" descr="EasyDriver V4.4 pin descrip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951630"/>
            <a:ext cx="63627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7839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27881" y="561239"/>
            <a:ext cx="7142329" cy="3928873"/>
          </a:xfrm>
        </p:spPr>
        <p:txBody>
          <a:bodyPr>
            <a:normAutofit/>
          </a:bodyPr>
          <a:lstStyle/>
          <a:p>
            <a:r>
              <a:rPr lang="en-GB" sz="4000" dirty="0" smtClean="0">
                <a:solidFill>
                  <a:srgbClr val="C00000"/>
                </a:solidFill>
                <a:latin typeface="Britannic Bold" pitchFamily="34" charset="0"/>
                <a:ea typeface="Gungsuh" pitchFamily="18" charset="-127"/>
                <a:cs typeface="Times New Roman" panose="02020603050405020304" pitchFamily="18" charset="0"/>
              </a:rPr>
              <a:t>STEPPER MOTOR CONNECTIONS DIAGRAM</a:t>
            </a:r>
            <a:endParaRPr lang="en-GB" sz="4000" dirty="0">
              <a:solidFill>
                <a:srgbClr val="C00000"/>
              </a:solidFill>
              <a:latin typeface="Britannic Bold" pitchFamily="34" charset="0"/>
              <a:ea typeface="Gungsuh" pitchFamily="18" charset="-127"/>
              <a:cs typeface="Times New Roman" panose="02020603050405020304" pitchFamily="18" charset="0"/>
            </a:endParaRPr>
          </a:p>
        </p:txBody>
      </p:sp>
      <p:pic>
        <p:nvPicPr>
          <p:cNvPr id="8194" name="Picture 2" descr="Image result for easy driver two stepper motor ardui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0173" y="-27296"/>
            <a:ext cx="6005015" cy="6919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6986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1696" y="4039737"/>
            <a:ext cx="10562916" cy="1871485"/>
          </a:xfrm>
        </p:spPr>
        <p:txBody>
          <a:bodyPr>
            <a:normAutofit fontScale="92500" lnSpcReduction="10000"/>
          </a:bodyPr>
          <a:lstStyle/>
          <a:p>
            <a:pPr marL="0" indent="0">
              <a:buNone/>
            </a:pPr>
            <a:r>
              <a:rPr lang="en-US" sz="3900" dirty="0" smtClean="0">
                <a:solidFill>
                  <a:srgbClr val="C00000"/>
                </a:solidFill>
                <a:latin typeface="Aparajita" pitchFamily="34" charset="0"/>
                <a:cs typeface="Aparajita" pitchFamily="34" charset="0"/>
              </a:rPr>
              <a:t>T</a:t>
            </a:r>
            <a:r>
              <a:rPr lang="en-US" sz="2800" dirty="0" smtClean="0">
                <a:solidFill>
                  <a:schemeClr val="tx1"/>
                </a:solidFill>
                <a:latin typeface="Aparajita" pitchFamily="34" charset="0"/>
                <a:cs typeface="Aparajita" pitchFamily="34" charset="0"/>
              </a:rPr>
              <a:t>he gripper is actuated using two servo motors. One for vertical </a:t>
            </a:r>
            <a:r>
              <a:rPr lang="en-US" sz="2800" dirty="0" smtClean="0">
                <a:solidFill>
                  <a:schemeClr val="tx1"/>
                </a:solidFill>
                <a:latin typeface="Aparajita" pitchFamily="34" charset="0"/>
                <a:cs typeface="Aparajita" pitchFamily="34" charset="0"/>
              </a:rPr>
              <a:t>movement (employed by scotch yoke ) </a:t>
            </a:r>
            <a:r>
              <a:rPr lang="en-US" sz="2800" dirty="0" smtClean="0">
                <a:solidFill>
                  <a:schemeClr val="tx1"/>
                </a:solidFill>
                <a:latin typeface="Aparajita" pitchFamily="34" charset="0"/>
                <a:cs typeface="Aparajita" pitchFamily="34" charset="0"/>
              </a:rPr>
              <a:t>and one to open and close the gripper. </a:t>
            </a:r>
          </a:p>
          <a:p>
            <a:pPr marL="0" indent="0">
              <a:buNone/>
            </a:pPr>
            <a:r>
              <a:rPr lang="en-US" sz="2800" dirty="0" smtClean="0">
                <a:solidFill>
                  <a:schemeClr val="tx1"/>
                </a:solidFill>
                <a:latin typeface="Aparajita" pitchFamily="34" charset="0"/>
                <a:cs typeface="Aparajita" pitchFamily="34" charset="0"/>
              </a:rPr>
              <a:t>Voltage- </a:t>
            </a:r>
            <a:r>
              <a:rPr lang="en-US" sz="2800" dirty="0" smtClean="0">
                <a:solidFill>
                  <a:schemeClr val="tx1"/>
                </a:solidFill>
                <a:latin typeface="Aparajita" pitchFamily="34" charset="0"/>
                <a:cs typeface="Aparajita" pitchFamily="34" charset="0"/>
              </a:rPr>
              <a:t>4.8V-6.0V</a:t>
            </a:r>
          </a:p>
          <a:p>
            <a:pPr marL="0" indent="0">
              <a:buNone/>
            </a:pPr>
            <a:r>
              <a:rPr lang="en-US" sz="2800" dirty="0" smtClean="0">
                <a:solidFill>
                  <a:schemeClr val="tx1"/>
                </a:solidFill>
                <a:latin typeface="Aparajita" pitchFamily="34" charset="0"/>
                <a:cs typeface="Aparajita" pitchFamily="34" charset="0"/>
              </a:rPr>
              <a:t>Connector type- JR </a:t>
            </a:r>
            <a:r>
              <a:rPr lang="en-US" sz="2800" dirty="0">
                <a:solidFill>
                  <a:schemeClr val="tx1"/>
                </a:solidFill>
                <a:latin typeface="Aparajita" pitchFamily="34" charset="0"/>
                <a:cs typeface="Aparajita" pitchFamily="34" charset="0"/>
              </a:rPr>
              <a:t>type (Yellow: Signal, Red: VCC, Brown</a:t>
            </a:r>
            <a:r>
              <a:rPr lang="en-US" sz="2800" dirty="0" smtClean="0">
                <a:solidFill>
                  <a:schemeClr val="tx1"/>
                </a:solidFill>
                <a:latin typeface="Aparajita" pitchFamily="34" charset="0"/>
                <a:cs typeface="Aparajita" pitchFamily="34" charset="0"/>
              </a:rPr>
              <a:t>: GND</a:t>
            </a:r>
            <a:r>
              <a:rPr lang="en-US" sz="2800" dirty="0">
                <a:solidFill>
                  <a:schemeClr val="tx1"/>
                </a:solidFill>
                <a:latin typeface="Aparajita" pitchFamily="34" charset="0"/>
                <a:cs typeface="Aparajita" pitchFamily="34" charset="0"/>
              </a:rPr>
              <a:t>)</a:t>
            </a:r>
          </a:p>
        </p:txBody>
      </p:sp>
      <p:sp>
        <p:nvSpPr>
          <p:cNvPr id="4" name="Title 1"/>
          <p:cNvSpPr>
            <a:spLocks noGrp="1"/>
          </p:cNvSpPr>
          <p:nvPr>
            <p:ph type="title"/>
          </p:nvPr>
        </p:nvSpPr>
        <p:spPr>
          <a:xfrm>
            <a:off x="1816100" y="360363"/>
            <a:ext cx="9688513" cy="1055687"/>
          </a:xfrm>
        </p:spPr>
        <p:txBody>
          <a:bodyPr>
            <a:normAutofit/>
          </a:bodyPr>
          <a:lstStyle/>
          <a:p>
            <a:r>
              <a:rPr lang="en-GB" sz="4000" dirty="0" smtClean="0">
                <a:solidFill>
                  <a:srgbClr val="C00000"/>
                </a:solidFill>
                <a:latin typeface="Britannic Bold" pitchFamily="34" charset="0"/>
                <a:ea typeface="Gungsuh" pitchFamily="18" charset="-127"/>
                <a:cs typeface="Times New Roman" panose="02020603050405020304" pitchFamily="18" charset="0"/>
              </a:rPr>
              <a:t>SERVO MOTORS</a:t>
            </a:r>
            <a:endParaRPr lang="en-GB" sz="4000" dirty="0">
              <a:solidFill>
                <a:srgbClr val="C00000"/>
              </a:solidFill>
              <a:latin typeface="Britannic Bold" pitchFamily="34" charset="0"/>
              <a:ea typeface="Gungsuh" pitchFamily="18" charset="-127"/>
              <a:cs typeface="Times New Roman" panose="02020603050405020304" pitchFamily="18" charset="0"/>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427" y="1549092"/>
            <a:ext cx="2276475"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2737" y="1482418"/>
            <a:ext cx="2143125"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331902" y="2223649"/>
            <a:ext cx="1610436" cy="923330"/>
          </a:xfrm>
          <a:prstGeom prst="rect">
            <a:avLst/>
          </a:prstGeom>
          <a:noFill/>
        </p:spPr>
        <p:txBody>
          <a:bodyPr wrap="square" rtlCol="0">
            <a:spAutoFit/>
          </a:bodyPr>
          <a:lstStyle/>
          <a:p>
            <a:r>
              <a:rPr lang="en-US" dirty="0" smtClean="0"/>
              <a:t>Servo for vertical movement</a:t>
            </a:r>
            <a:endParaRPr lang="en-US" dirty="0"/>
          </a:p>
        </p:txBody>
      </p:sp>
      <p:sp>
        <p:nvSpPr>
          <p:cNvPr id="8" name="TextBox 7"/>
          <p:cNvSpPr txBox="1"/>
          <p:nvPr/>
        </p:nvSpPr>
        <p:spPr>
          <a:xfrm>
            <a:off x="8395862" y="2085150"/>
            <a:ext cx="1610436" cy="1200329"/>
          </a:xfrm>
          <a:prstGeom prst="rect">
            <a:avLst/>
          </a:prstGeom>
          <a:noFill/>
        </p:spPr>
        <p:txBody>
          <a:bodyPr wrap="square" rtlCol="0">
            <a:spAutoFit/>
          </a:bodyPr>
          <a:lstStyle/>
          <a:p>
            <a:r>
              <a:rPr lang="en-US" dirty="0" smtClean="0"/>
              <a:t>Servo for opening and closing of gripper</a:t>
            </a:r>
            <a:endParaRPr lang="en-US" dirty="0"/>
          </a:p>
        </p:txBody>
      </p:sp>
    </p:spTree>
    <p:extLst>
      <p:ext uri="{BB962C8B-B14F-4D97-AF65-F5344CB8AC3E}">
        <p14:creationId xmlns:p14="http://schemas.microsoft.com/office/powerpoint/2010/main" val="1380049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28847" y="1726441"/>
            <a:ext cx="4107525" cy="4790365"/>
          </a:xfrm>
        </p:spPr>
        <p:txBody>
          <a:bodyPr>
            <a:normAutofit/>
          </a:bodyPr>
          <a:lstStyle/>
          <a:p>
            <a:pPr marL="0" indent="0">
              <a:buNone/>
            </a:pPr>
            <a:r>
              <a:rPr lang="en-US" sz="4000" dirty="0">
                <a:solidFill>
                  <a:srgbClr val="C00000"/>
                </a:solidFill>
                <a:latin typeface="Aparajita" pitchFamily="34" charset="0"/>
                <a:cs typeface="Aparajita" pitchFamily="34" charset="0"/>
              </a:rPr>
              <a:t>T</a:t>
            </a:r>
            <a:r>
              <a:rPr lang="en-US" sz="2800" dirty="0">
                <a:solidFill>
                  <a:schemeClr val="tx1"/>
                </a:solidFill>
                <a:latin typeface="Aparajita" pitchFamily="34" charset="0"/>
                <a:cs typeface="Aparajita" pitchFamily="34" charset="0"/>
              </a:rPr>
              <a:t>he motors are controlled using an </a:t>
            </a:r>
            <a:r>
              <a:rPr lang="en-US" sz="2800" dirty="0" err="1">
                <a:solidFill>
                  <a:schemeClr val="tx1"/>
                </a:solidFill>
                <a:latin typeface="Aparajita" pitchFamily="34" charset="0"/>
                <a:cs typeface="Aparajita" pitchFamily="34" charset="0"/>
              </a:rPr>
              <a:t>Arduino</a:t>
            </a:r>
            <a:r>
              <a:rPr lang="en-US" sz="2800" dirty="0">
                <a:solidFill>
                  <a:schemeClr val="tx1"/>
                </a:solidFill>
                <a:latin typeface="Aparajita" pitchFamily="34" charset="0"/>
                <a:cs typeface="Aparajita" pitchFamily="34" charset="0"/>
              </a:rPr>
              <a:t> </a:t>
            </a:r>
            <a:r>
              <a:rPr lang="en-US" sz="2800" dirty="0" smtClean="0">
                <a:solidFill>
                  <a:schemeClr val="tx1"/>
                </a:solidFill>
                <a:latin typeface="Aparajita" pitchFamily="34" charset="0"/>
                <a:cs typeface="Aparajita" pitchFamily="34" charset="0"/>
              </a:rPr>
              <a:t>UNO. It </a:t>
            </a:r>
            <a:r>
              <a:rPr lang="en-US" sz="2800" dirty="0" smtClean="0">
                <a:latin typeface="Aparajita" pitchFamily="34" charset="0"/>
                <a:cs typeface="Aparajita" pitchFamily="34" charset="0"/>
              </a:rPr>
              <a:t>has an on board m</a:t>
            </a:r>
            <a:r>
              <a:rPr lang="en-US" sz="2800" dirty="0" smtClean="0">
                <a:solidFill>
                  <a:schemeClr val="tx1"/>
                </a:solidFill>
                <a:latin typeface="Aparajita" pitchFamily="34" charset="0"/>
                <a:cs typeface="Aparajita" pitchFamily="34" charset="0"/>
              </a:rPr>
              <a:t>icrocontroller</a:t>
            </a:r>
            <a:r>
              <a:rPr lang="en-US" sz="2800" dirty="0">
                <a:solidFill>
                  <a:schemeClr val="tx1"/>
                </a:solidFill>
                <a:latin typeface="Aparajita" pitchFamily="34" charset="0"/>
                <a:cs typeface="Aparajita" pitchFamily="34" charset="0"/>
              </a:rPr>
              <a:t>: </a:t>
            </a:r>
            <a:r>
              <a:rPr lang="en-US" sz="2800" dirty="0" smtClean="0">
                <a:solidFill>
                  <a:schemeClr val="tx1"/>
                </a:solidFill>
                <a:latin typeface="Aparajita" pitchFamily="34" charset="0"/>
                <a:cs typeface="Aparajita" pitchFamily="34" charset="0"/>
              </a:rPr>
              <a:t>ATmega328. The operating Voltage of the </a:t>
            </a:r>
            <a:r>
              <a:rPr lang="en-US" sz="2800" dirty="0" err="1" smtClean="0">
                <a:solidFill>
                  <a:schemeClr val="tx1"/>
                </a:solidFill>
                <a:latin typeface="Aparajita" pitchFamily="34" charset="0"/>
                <a:cs typeface="Aparajita" pitchFamily="34" charset="0"/>
              </a:rPr>
              <a:t>Arduino</a:t>
            </a:r>
            <a:r>
              <a:rPr lang="en-US" sz="2800" dirty="0" smtClean="0">
                <a:solidFill>
                  <a:schemeClr val="tx1"/>
                </a:solidFill>
                <a:latin typeface="Aparajita" pitchFamily="34" charset="0"/>
                <a:cs typeface="Aparajita" pitchFamily="34" charset="0"/>
              </a:rPr>
              <a:t> UNO is </a:t>
            </a:r>
            <a:r>
              <a:rPr lang="en-US" sz="2800" dirty="0" smtClean="0">
                <a:solidFill>
                  <a:schemeClr val="tx1"/>
                </a:solidFill>
                <a:latin typeface="Aparajita" pitchFamily="34" charset="0"/>
                <a:cs typeface="Aparajita" pitchFamily="34" charset="0"/>
              </a:rPr>
              <a:t>5V</a:t>
            </a:r>
            <a:r>
              <a:rPr lang="en-US" sz="2800" dirty="0" smtClean="0">
                <a:solidFill>
                  <a:schemeClr val="tx1"/>
                </a:solidFill>
                <a:latin typeface="Aparajita" pitchFamily="34" charset="0"/>
                <a:cs typeface="Aparajita" pitchFamily="34" charset="0"/>
              </a:rPr>
              <a:t>. The programming is done in </a:t>
            </a:r>
            <a:r>
              <a:rPr lang="en-US" sz="2800" dirty="0" err="1" smtClean="0">
                <a:solidFill>
                  <a:schemeClr val="tx1"/>
                </a:solidFill>
                <a:latin typeface="Aparajita" pitchFamily="34" charset="0"/>
                <a:cs typeface="Aparajita" pitchFamily="34" charset="0"/>
              </a:rPr>
              <a:t>Arduino</a:t>
            </a:r>
            <a:r>
              <a:rPr lang="en-US" sz="2800" dirty="0" smtClean="0">
                <a:solidFill>
                  <a:schemeClr val="tx1"/>
                </a:solidFill>
                <a:latin typeface="Aparajita" pitchFamily="34" charset="0"/>
                <a:cs typeface="Aparajita" pitchFamily="34" charset="0"/>
              </a:rPr>
              <a:t> IDE</a:t>
            </a:r>
            <a:endParaRPr lang="en-US" sz="2800" dirty="0" smtClean="0">
              <a:solidFill>
                <a:schemeClr val="tx1"/>
              </a:solidFill>
              <a:latin typeface="Aparajita" pitchFamily="34" charset="0"/>
              <a:cs typeface="Aparajita" pitchFamily="34" charset="0"/>
            </a:endParaRPr>
          </a:p>
          <a:p>
            <a:endParaRPr lang="en-US" dirty="0">
              <a:solidFill>
                <a:schemeClr val="tx1"/>
              </a:solidFill>
              <a:latin typeface="Aparajita" pitchFamily="34" charset="0"/>
              <a:cs typeface="Aparajita" pitchFamily="34" charset="0"/>
            </a:endParaRPr>
          </a:p>
          <a:p>
            <a:endParaRPr lang="en-US" dirty="0">
              <a:latin typeface="Aparajita" pitchFamily="34" charset="0"/>
              <a:cs typeface="Aparajita" pitchFamily="34" charset="0"/>
            </a:endParaRPr>
          </a:p>
        </p:txBody>
      </p:sp>
      <p:sp>
        <p:nvSpPr>
          <p:cNvPr id="4" name="Title 1"/>
          <p:cNvSpPr>
            <a:spLocks noGrp="1"/>
          </p:cNvSpPr>
          <p:nvPr>
            <p:ph type="title"/>
          </p:nvPr>
        </p:nvSpPr>
        <p:spPr>
          <a:xfrm>
            <a:off x="2935216" y="346715"/>
            <a:ext cx="9688513" cy="1055687"/>
          </a:xfrm>
        </p:spPr>
        <p:txBody>
          <a:bodyPr>
            <a:normAutofit/>
          </a:bodyPr>
          <a:lstStyle/>
          <a:p>
            <a:r>
              <a:rPr lang="en-GB" sz="4000" dirty="0" smtClean="0">
                <a:solidFill>
                  <a:srgbClr val="C00000"/>
                </a:solidFill>
                <a:latin typeface="Britannic Bold" pitchFamily="34" charset="0"/>
                <a:ea typeface="Gungsuh" pitchFamily="18" charset="-127"/>
                <a:cs typeface="Times New Roman" panose="02020603050405020304" pitchFamily="18" charset="0"/>
              </a:rPr>
              <a:t>ARDUINO UNO</a:t>
            </a:r>
            <a:endParaRPr lang="en-GB" sz="4000" dirty="0">
              <a:solidFill>
                <a:srgbClr val="C00000"/>
              </a:solidFill>
              <a:latin typeface="Britannic Bold" pitchFamily="34" charset="0"/>
              <a:ea typeface="Gungsuh" pitchFamily="18" charset="-127"/>
              <a:cs typeface="Times New Roman" panose="02020603050405020304" pitchFamily="18" charset="0"/>
            </a:endParaRPr>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76" y="567805"/>
            <a:ext cx="5409915" cy="5409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4066" y="4350792"/>
            <a:ext cx="12573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7516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311132" y="2571300"/>
            <a:ext cx="9688513" cy="1055687"/>
          </a:xfrm>
        </p:spPr>
        <p:txBody>
          <a:bodyPr>
            <a:normAutofit/>
          </a:bodyPr>
          <a:lstStyle/>
          <a:p>
            <a:r>
              <a:rPr lang="en-GB" sz="5400" dirty="0" smtClean="0">
                <a:solidFill>
                  <a:srgbClr val="C00000"/>
                </a:solidFill>
                <a:latin typeface="Britannic Bold" pitchFamily="34" charset="0"/>
                <a:ea typeface="Gungsuh" pitchFamily="18" charset="-127"/>
                <a:cs typeface="Times New Roman" panose="02020603050405020304" pitchFamily="18" charset="0"/>
              </a:rPr>
              <a:t>PROGRAMMING ELEMENTS</a:t>
            </a:r>
            <a:endParaRPr lang="en-GB" sz="5400" dirty="0">
              <a:solidFill>
                <a:srgbClr val="C00000"/>
              </a:solidFill>
              <a:latin typeface="Britannic Bold" pitchFamily="34" charset="0"/>
              <a:ea typeface="Gungsuh" pitchFamily="18" charset="-127"/>
              <a:cs typeface="Times New Roman" panose="02020603050405020304" pitchFamily="18" charset="0"/>
            </a:endParaRPr>
          </a:p>
        </p:txBody>
      </p:sp>
    </p:spTree>
    <p:extLst>
      <p:ext uri="{BB962C8B-B14F-4D97-AF65-F5344CB8AC3E}">
        <p14:creationId xmlns:p14="http://schemas.microsoft.com/office/powerpoint/2010/main" val="27879625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49922" y="1897780"/>
            <a:ext cx="6264323" cy="3062440"/>
          </a:xfrm>
        </p:spPr>
        <p:txBody>
          <a:bodyPr>
            <a:noAutofit/>
          </a:bodyPr>
          <a:lstStyle/>
          <a:p>
            <a:pPr marL="0" indent="0">
              <a:buNone/>
            </a:pPr>
            <a:r>
              <a:rPr lang="en-GB" sz="4000" dirty="0" smtClean="0">
                <a:solidFill>
                  <a:srgbClr val="C00000"/>
                </a:solidFill>
                <a:latin typeface="Aparajita" pitchFamily="34" charset="0"/>
                <a:cs typeface="Aparajita" pitchFamily="34" charset="0"/>
              </a:rPr>
              <a:t>T</a:t>
            </a:r>
            <a:r>
              <a:rPr lang="en-GB" sz="2800" dirty="0" smtClean="0">
                <a:solidFill>
                  <a:schemeClr val="tx1"/>
                </a:solidFill>
                <a:latin typeface="Aparajita" pitchFamily="34" charset="0"/>
                <a:cs typeface="Aparajita" pitchFamily="34" charset="0"/>
              </a:rPr>
              <a:t>he moves made by the human are detected using a camera (LG AN-VC400)</a:t>
            </a:r>
          </a:p>
          <a:p>
            <a:pPr marL="0" indent="0">
              <a:buNone/>
            </a:pPr>
            <a:r>
              <a:rPr lang="en-GB" sz="2800" dirty="0" smtClean="0">
                <a:solidFill>
                  <a:schemeClr val="tx1"/>
                </a:solidFill>
                <a:latin typeface="Aparajita" pitchFamily="34" charset="0"/>
                <a:cs typeface="Aparajita" pitchFamily="34" charset="0"/>
              </a:rPr>
              <a:t>The </a:t>
            </a:r>
            <a:r>
              <a:rPr lang="en-GB" sz="2800" dirty="0">
                <a:solidFill>
                  <a:schemeClr val="tx1"/>
                </a:solidFill>
                <a:latin typeface="Aparajita" pitchFamily="34" charset="0"/>
                <a:cs typeface="Aparajita" pitchFamily="34" charset="0"/>
              </a:rPr>
              <a:t>image processing is done using a OpenCV 3.0.0 </a:t>
            </a:r>
            <a:r>
              <a:rPr lang="en-GB" sz="2800" dirty="0" smtClean="0">
                <a:solidFill>
                  <a:schemeClr val="tx1"/>
                </a:solidFill>
                <a:latin typeface="Aparajita" pitchFamily="34" charset="0"/>
                <a:cs typeface="Aparajita" pitchFamily="34" charset="0"/>
              </a:rPr>
              <a:t>library that </a:t>
            </a:r>
            <a:r>
              <a:rPr lang="en-GB" sz="2800" dirty="0">
                <a:solidFill>
                  <a:schemeClr val="tx1"/>
                </a:solidFill>
                <a:latin typeface="Aparajita" pitchFamily="34" charset="0"/>
                <a:cs typeface="Aparajita" pitchFamily="34" charset="0"/>
              </a:rPr>
              <a:t>runs on Python 2.7</a:t>
            </a:r>
            <a:r>
              <a:rPr lang="en-GB" sz="2800" dirty="0" smtClean="0">
                <a:solidFill>
                  <a:schemeClr val="tx1"/>
                </a:solidFill>
                <a:latin typeface="Aparajita" pitchFamily="34" charset="0"/>
                <a:cs typeface="Aparajita" pitchFamily="34" charset="0"/>
              </a:rPr>
              <a:t>. Both the software as well as the library are open source.</a:t>
            </a:r>
          </a:p>
          <a:p>
            <a:pPr marL="0" indent="0">
              <a:buNone/>
            </a:pPr>
            <a:r>
              <a:rPr lang="en-GB" sz="2800" dirty="0" smtClean="0">
                <a:solidFill>
                  <a:schemeClr val="tx1"/>
                </a:solidFill>
                <a:latin typeface="Aparajita" pitchFamily="34" charset="0"/>
                <a:cs typeface="Aparajita" pitchFamily="34" charset="0"/>
              </a:rPr>
              <a:t> The </a:t>
            </a:r>
            <a:r>
              <a:rPr lang="en-GB" sz="2800" dirty="0">
                <a:solidFill>
                  <a:schemeClr val="tx1"/>
                </a:solidFill>
                <a:latin typeface="Aparajita" pitchFamily="34" charset="0"/>
                <a:cs typeface="Aparajita" pitchFamily="34" charset="0"/>
              </a:rPr>
              <a:t>program uses the techniques such as colour detection, perspective transformation, motion detection and several other image prepossessing techniques. </a:t>
            </a:r>
          </a:p>
        </p:txBody>
      </p:sp>
      <p:sp>
        <p:nvSpPr>
          <p:cNvPr id="4" name="Title 1"/>
          <p:cNvSpPr>
            <a:spLocks noGrp="1"/>
          </p:cNvSpPr>
          <p:nvPr>
            <p:ph type="title"/>
          </p:nvPr>
        </p:nvSpPr>
        <p:spPr>
          <a:xfrm>
            <a:off x="1133711" y="674261"/>
            <a:ext cx="9688513" cy="1055687"/>
          </a:xfrm>
        </p:spPr>
        <p:txBody>
          <a:bodyPr>
            <a:normAutofit/>
          </a:bodyPr>
          <a:lstStyle/>
          <a:p>
            <a:r>
              <a:rPr lang="en-GB" sz="5400" dirty="0" smtClean="0">
                <a:solidFill>
                  <a:srgbClr val="C00000"/>
                </a:solidFill>
                <a:latin typeface="Britannic Bold" pitchFamily="34" charset="0"/>
                <a:ea typeface="Gungsuh" pitchFamily="18" charset="-127"/>
                <a:cs typeface="Times New Roman" panose="02020603050405020304" pitchFamily="18" charset="0"/>
              </a:rPr>
              <a:t>IMAGE PROCESSING</a:t>
            </a:r>
            <a:endParaRPr lang="en-GB" sz="5400" dirty="0">
              <a:solidFill>
                <a:srgbClr val="C00000"/>
              </a:solidFill>
              <a:latin typeface="Britannic Bold" pitchFamily="34" charset="0"/>
              <a:ea typeface="Gungsuh" pitchFamily="18" charset="-127"/>
              <a:cs typeface="Times New Roman" panose="02020603050405020304" pitchFamily="18" charset="0"/>
            </a:endParaRPr>
          </a:p>
        </p:txBody>
      </p:sp>
      <p:sp>
        <p:nvSpPr>
          <p:cNvPr id="5" name="AutoShape 2" descr="Image result for python 2.7"/>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5142" y="4900021"/>
            <a:ext cx="2638995" cy="782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9646" y="4590856"/>
            <a:ext cx="885347" cy="1091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7818" y="2113453"/>
            <a:ext cx="2826510" cy="211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10663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032" y="1837643"/>
            <a:ext cx="4068377" cy="3348506"/>
          </a:xfrm>
        </p:spPr>
        <p:txBody>
          <a:bodyPr>
            <a:normAutofit/>
          </a:bodyPr>
          <a:lstStyle/>
          <a:p>
            <a:pPr algn="l"/>
            <a:r>
              <a:rPr lang="en-US" sz="4000" dirty="0" smtClean="0">
                <a:solidFill>
                  <a:srgbClr val="C00000"/>
                </a:solidFill>
                <a:latin typeface="Aparajita" pitchFamily="34" charset="0"/>
                <a:cs typeface="Aparajita" pitchFamily="34" charset="0"/>
              </a:rPr>
              <a:t>C</a:t>
            </a:r>
            <a:r>
              <a:rPr lang="en-US" sz="2800" dirty="0" smtClean="0">
                <a:solidFill>
                  <a:schemeClr val="tx1"/>
                </a:solidFill>
                <a:latin typeface="Aparajita" pitchFamily="34" charset="0"/>
                <a:cs typeface="Aparajita" pitchFamily="34" charset="0"/>
              </a:rPr>
              <a:t>amera </a:t>
            </a:r>
            <a:r>
              <a:rPr lang="en-US" sz="2800" dirty="0" smtClean="0">
                <a:solidFill>
                  <a:schemeClr val="tx1"/>
                </a:solidFill>
                <a:latin typeface="Aparajita" pitchFamily="34" charset="0"/>
                <a:cs typeface="Aparajita" pitchFamily="34" charset="0"/>
              </a:rPr>
              <a:t>view of the chess board. The yellow tapes facilitate the bot to know the exact borders of the chess board.</a:t>
            </a:r>
            <a:endParaRPr lang="en-US" sz="2800" dirty="0">
              <a:solidFill>
                <a:schemeClr val="tx1"/>
              </a:solidFill>
              <a:latin typeface="Aparajita" pitchFamily="34" charset="0"/>
              <a:cs typeface="Aparajita" pitchFamily="34" charset="0"/>
            </a:endParaRPr>
          </a:p>
        </p:txBody>
      </p:sp>
      <p:pic>
        <p:nvPicPr>
          <p:cNvPr id="1026" name="Picture 2" descr="C:\Users\Agnel\Desktop\18579162_1103383573095442_1099205372_n.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65212" y="1037230"/>
            <a:ext cx="6433848" cy="5160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5168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205" y="2456405"/>
            <a:ext cx="4355750" cy="1056067"/>
          </a:xfrm>
        </p:spPr>
        <p:txBody>
          <a:bodyPr>
            <a:normAutofit fontScale="90000"/>
          </a:bodyPr>
          <a:lstStyle/>
          <a:p>
            <a:pPr algn="l"/>
            <a:r>
              <a:rPr lang="en-US" sz="6000" dirty="0" smtClean="0">
                <a:solidFill>
                  <a:srgbClr val="C00000"/>
                </a:solidFill>
                <a:latin typeface="Aparajita" pitchFamily="34" charset="0"/>
                <a:cs typeface="Aparajita" pitchFamily="34" charset="0"/>
              </a:rPr>
              <a:t>T</a:t>
            </a:r>
            <a:r>
              <a:rPr lang="en-US" dirty="0" smtClean="0">
                <a:latin typeface="Aparajita" pitchFamily="34" charset="0"/>
                <a:cs typeface="Aparajita" pitchFamily="34" charset="0"/>
              </a:rPr>
              <a:t>he </a:t>
            </a:r>
            <a:r>
              <a:rPr lang="en-US" dirty="0" smtClean="0">
                <a:latin typeface="Aparajita" pitchFamily="34" charset="0"/>
                <a:cs typeface="Aparajita" pitchFamily="34" charset="0"/>
              </a:rPr>
              <a:t>chess board </a:t>
            </a:r>
            <a:r>
              <a:rPr lang="en-US" dirty="0" smtClean="0">
                <a:latin typeface="Aparajita" pitchFamily="34" charset="0"/>
                <a:cs typeface="Aparajita" pitchFamily="34" charset="0"/>
              </a:rPr>
              <a:t>corners are </a:t>
            </a:r>
            <a:r>
              <a:rPr lang="en-US" dirty="0" smtClean="0">
                <a:latin typeface="Aparajita" pitchFamily="34" charset="0"/>
                <a:cs typeface="Aparajita" pitchFamily="34" charset="0"/>
              </a:rPr>
              <a:t>detected.</a:t>
            </a:r>
            <a:endParaRPr lang="en-US" dirty="0">
              <a:latin typeface="Aparajita" pitchFamily="34" charset="0"/>
              <a:cs typeface="Aparajita" pitchFamily="34" charset="0"/>
            </a:endParaRPr>
          </a:p>
        </p:txBody>
      </p:sp>
      <p:pic>
        <p:nvPicPr>
          <p:cNvPr id="2050" name="Picture 2" descr="C:\Users\Agnel\Desktop\18578885_1103383419762124_1661926508_n.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07006" y="1105469"/>
            <a:ext cx="6721227" cy="459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3742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6329" y="160338"/>
            <a:ext cx="10972800" cy="1143000"/>
          </a:xfrm>
        </p:spPr>
        <p:txBody>
          <a:bodyPr/>
          <a:lstStyle/>
          <a:p>
            <a:r>
              <a:rPr lang="en-US" dirty="0" smtClean="0">
                <a:solidFill>
                  <a:srgbClr val="C00000"/>
                </a:solidFill>
                <a:latin typeface="Britannic Bold" pitchFamily="34" charset="0"/>
              </a:rPr>
              <a:t>MOTIVATION</a:t>
            </a:r>
            <a:endParaRPr lang="en-US" dirty="0">
              <a:solidFill>
                <a:srgbClr val="C00000"/>
              </a:solidFill>
              <a:latin typeface="Britannic Bold" pitchFamily="34" charset="0"/>
            </a:endParaRPr>
          </a:p>
        </p:txBody>
      </p:sp>
      <p:sp>
        <p:nvSpPr>
          <p:cNvPr id="3" name="Content Placeholder 2"/>
          <p:cNvSpPr>
            <a:spLocks noGrp="1"/>
          </p:cNvSpPr>
          <p:nvPr>
            <p:ph idx="1"/>
          </p:nvPr>
        </p:nvSpPr>
        <p:spPr>
          <a:xfrm>
            <a:off x="6277969" y="1955044"/>
            <a:ext cx="4990531" cy="4525963"/>
          </a:xfrm>
        </p:spPr>
        <p:txBody>
          <a:bodyPr>
            <a:normAutofit/>
          </a:bodyPr>
          <a:lstStyle/>
          <a:p>
            <a:pPr marL="0" indent="0">
              <a:buNone/>
            </a:pPr>
            <a:r>
              <a:rPr lang="en-US" sz="4800" dirty="0" smtClean="0">
                <a:solidFill>
                  <a:srgbClr val="C00000"/>
                </a:solidFill>
                <a:latin typeface="Aparajita" pitchFamily="34" charset="0"/>
                <a:cs typeface="Aparajita" pitchFamily="34" charset="0"/>
              </a:rPr>
              <a:t>T</a:t>
            </a:r>
            <a:r>
              <a:rPr lang="en-US" dirty="0" smtClean="0">
                <a:latin typeface="Aparajita" pitchFamily="34" charset="0"/>
                <a:cs typeface="Aparajita" pitchFamily="34" charset="0"/>
              </a:rPr>
              <a:t>his </a:t>
            </a:r>
            <a:r>
              <a:rPr lang="en-US" dirty="0" smtClean="0">
                <a:latin typeface="Aparajita" pitchFamily="34" charset="0"/>
                <a:cs typeface="Aparajita" pitchFamily="34" charset="0"/>
              </a:rPr>
              <a:t>project allows to explore various aspects of mechanical, electrical and computer science engineering as well as control theory. Hence it is an apt topic for a mechatronics project.</a:t>
            </a:r>
            <a:endParaRPr lang="en-US" dirty="0">
              <a:latin typeface="Aparajita" pitchFamily="34" charset="0"/>
              <a:cs typeface="Aparajita" pitchFamily="34" charset="0"/>
            </a:endParaRPr>
          </a:p>
          <a:p>
            <a:pPr marL="0" indent="0">
              <a:buNone/>
            </a:pPr>
            <a:r>
              <a:rPr lang="en-US" dirty="0" smtClean="0">
                <a:latin typeface="Aparajita" pitchFamily="34" charset="0"/>
                <a:cs typeface="Aparajita" pitchFamily="34" charset="0"/>
              </a:rPr>
              <a:t>	</a:t>
            </a:r>
            <a:endParaRPr lang="en-US" dirty="0">
              <a:latin typeface="Aparajita" pitchFamily="34" charset="0"/>
              <a:cs typeface="Aparajita" pitchFamily="34" charset="0"/>
            </a:endParaRPr>
          </a:p>
        </p:txBody>
      </p:sp>
      <p:sp>
        <p:nvSpPr>
          <p:cNvPr id="4" name="AutoShape 2" descr="Image result for chess paintings oldes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74" y="1423878"/>
            <a:ext cx="5251151" cy="46630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38174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650" y="2398353"/>
            <a:ext cx="5518887" cy="1571223"/>
          </a:xfrm>
        </p:spPr>
        <p:txBody>
          <a:bodyPr>
            <a:noAutofit/>
          </a:bodyPr>
          <a:lstStyle/>
          <a:p>
            <a:pPr algn="l"/>
            <a:r>
              <a:rPr lang="en-US" dirty="0" smtClean="0">
                <a:solidFill>
                  <a:srgbClr val="C00000"/>
                </a:solidFill>
                <a:latin typeface="Aparajita" pitchFamily="34" charset="0"/>
                <a:cs typeface="Aparajita" pitchFamily="34" charset="0"/>
              </a:rPr>
              <a:t>I</a:t>
            </a:r>
            <a:r>
              <a:rPr lang="en-US" sz="2800" dirty="0" smtClean="0">
                <a:latin typeface="Aparajita" pitchFamily="34" charset="0"/>
                <a:cs typeface="Aparajita" pitchFamily="34" charset="0"/>
              </a:rPr>
              <a:t>n </a:t>
            </a:r>
            <a:r>
              <a:rPr lang="en-US" sz="2800" dirty="0" smtClean="0">
                <a:latin typeface="Aparajita" pitchFamily="34" charset="0"/>
                <a:cs typeface="Aparajita" pitchFamily="34" charset="0"/>
              </a:rPr>
              <a:t>contrast to </a:t>
            </a:r>
            <a:r>
              <a:rPr lang="en-US" sz="2800" dirty="0" smtClean="0">
                <a:latin typeface="Aparajita" pitchFamily="34" charset="0"/>
                <a:cs typeface="Aparajita" pitchFamily="34" charset="0"/>
              </a:rPr>
              <a:t>Picture 1, </a:t>
            </a:r>
            <a:r>
              <a:rPr lang="en-US" sz="2800" dirty="0" smtClean="0">
                <a:latin typeface="Aparajita" pitchFamily="34" charset="0"/>
                <a:cs typeface="Aparajita" pitchFamily="34" charset="0"/>
              </a:rPr>
              <a:t>the surrounding elements have been eliminated and the chess board is only focused on. </a:t>
            </a:r>
            <a:endParaRPr lang="en-US" sz="2800" dirty="0">
              <a:latin typeface="Aparajita" pitchFamily="34" charset="0"/>
              <a:cs typeface="Aparajita" pitchFamily="34" charset="0"/>
            </a:endParaRPr>
          </a:p>
        </p:txBody>
      </p:sp>
      <p:pic>
        <p:nvPicPr>
          <p:cNvPr id="5" name="Picture 4"/>
          <p:cNvPicPr/>
          <p:nvPr/>
        </p:nvPicPr>
        <p:blipFill>
          <a:blip r:embed="rId2"/>
          <a:stretch>
            <a:fillRect/>
          </a:stretch>
        </p:blipFill>
        <p:spPr>
          <a:xfrm>
            <a:off x="6278609" y="1254954"/>
            <a:ext cx="4339349" cy="4586288"/>
          </a:xfrm>
          <a:prstGeom prst="rect">
            <a:avLst/>
          </a:prstGeom>
        </p:spPr>
      </p:pic>
    </p:spTree>
    <p:extLst>
      <p:ext uri="{BB962C8B-B14F-4D97-AF65-F5344CB8AC3E}">
        <p14:creationId xmlns:p14="http://schemas.microsoft.com/office/powerpoint/2010/main" val="3090544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532" y="2007903"/>
            <a:ext cx="4835857" cy="1143000"/>
          </a:xfrm>
        </p:spPr>
        <p:txBody>
          <a:bodyPr>
            <a:normAutofit fontScale="90000"/>
          </a:bodyPr>
          <a:lstStyle/>
          <a:p>
            <a:pPr algn="l"/>
            <a:r>
              <a:rPr lang="en-US" dirty="0" smtClean="0">
                <a:solidFill>
                  <a:srgbClr val="C00000"/>
                </a:solidFill>
                <a:latin typeface="Aparajita" pitchFamily="34" charset="0"/>
                <a:cs typeface="Aparajita" pitchFamily="34" charset="0"/>
              </a:rPr>
              <a:t>T</a:t>
            </a:r>
            <a:r>
              <a:rPr lang="en-US" sz="3200" dirty="0" smtClean="0">
                <a:latin typeface="Aparajita" pitchFamily="34" charset="0"/>
                <a:cs typeface="Aparajita" pitchFamily="34" charset="0"/>
              </a:rPr>
              <a:t>he location of the white pieces have been mapped and stored in an array. The program then waits for movement on the board</a:t>
            </a:r>
            <a:endParaRPr lang="en-US" sz="3200" dirty="0">
              <a:latin typeface="Aparajita" pitchFamily="34" charset="0"/>
              <a:cs typeface="Aparajita" pitchFamily="34" charset="0"/>
            </a:endParaRPr>
          </a:p>
        </p:txBody>
      </p:sp>
      <p:pic>
        <p:nvPicPr>
          <p:cNvPr id="5" name="Picture 4"/>
          <p:cNvPicPr/>
          <p:nvPr/>
        </p:nvPicPr>
        <p:blipFill>
          <a:blip r:embed="rId2"/>
          <a:stretch>
            <a:fillRect/>
          </a:stretch>
        </p:blipFill>
        <p:spPr>
          <a:xfrm>
            <a:off x="5908343" y="300990"/>
            <a:ext cx="5943600" cy="6256020"/>
          </a:xfrm>
          <a:prstGeom prst="rect">
            <a:avLst/>
          </a:prstGeom>
        </p:spPr>
      </p:pic>
    </p:spTree>
    <p:extLst>
      <p:ext uri="{BB962C8B-B14F-4D97-AF65-F5344CB8AC3E}">
        <p14:creationId xmlns:p14="http://schemas.microsoft.com/office/powerpoint/2010/main" val="10992767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532" y="2007903"/>
            <a:ext cx="4835857" cy="1143000"/>
          </a:xfrm>
        </p:spPr>
        <p:txBody>
          <a:bodyPr>
            <a:normAutofit fontScale="90000"/>
          </a:bodyPr>
          <a:lstStyle/>
          <a:p>
            <a:pPr algn="l"/>
            <a:r>
              <a:rPr lang="en-US" dirty="0" smtClean="0">
                <a:solidFill>
                  <a:srgbClr val="C00000"/>
                </a:solidFill>
                <a:latin typeface="Aparajita" pitchFamily="34" charset="0"/>
                <a:cs typeface="Aparajita" pitchFamily="34" charset="0"/>
              </a:rPr>
              <a:t>T</a:t>
            </a:r>
            <a:r>
              <a:rPr lang="en-US" sz="3200" dirty="0" smtClean="0">
                <a:latin typeface="Aparajita" pitchFamily="34" charset="0"/>
                <a:cs typeface="Aparajita" pitchFamily="34" charset="0"/>
              </a:rPr>
              <a:t>he user moves a white piece. In this case the e pawn has been moved two places , </a:t>
            </a:r>
            <a:r>
              <a:rPr lang="en-US" sz="3200" dirty="0" err="1" smtClean="0">
                <a:latin typeface="Aparajita" pitchFamily="34" charset="0"/>
                <a:cs typeface="Aparajita" pitchFamily="34" charset="0"/>
              </a:rPr>
              <a:t>ie</a:t>
            </a:r>
            <a:r>
              <a:rPr lang="en-US" sz="3200" dirty="0" smtClean="0">
                <a:latin typeface="Aparajita" pitchFamily="34" charset="0"/>
                <a:cs typeface="Aparajita" pitchFamily="34" charset="0"/>
              </a:rPr>
              <a:t>. e2e4 </a:t>
            </a:r>
            <a:endParaRPr lang="en-US" sz="3200" dirty="0">
              <a:latin typeface="Aparajita" pitchFamily="34" charset="0"/>
              <a:cs typeface="Aparajita" pitchFamily="34" charset="0"/>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8903" y="876016"/>
            <a:ext cx="5905500" cy="491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55758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532" y="2007903"/>
            <a:ext cx="4835857" cy="1143000"/>
          </a:xfrm>
        </p:spPr>
        <p:txBody>
          <a:bodyPr>
            <a:normAutofit fontScale="90000"/>
          </a:bodyPr>
          <a:lstStyle/>
          <a:p>
            <a:pPr algn="l"/>
            <a:r>
              <a:rPr lang="en-US" dirty="0" smtClean="0">
                <a:solidFill>
                  <a:srgbClr val="C00000"/>
                </a:solidFill>
                <a:latin typeface="Aparajita" pitchFamily="34" charset="0"/>
                <a:cs typeface="Aparajita" pitchFamily="34" charset="0"/>
              </a:rPr>
              <a:t>T</a:t>
            </a:r>
            <a:r>
              <a:rPr lang="en-US" sz="3200" dirty="0" smtClean="0">
                <a:latin typeface="Aparajita" pitchFamily="34" charset="0"/>
                <a:cs typeface="Aparajita" pitchFamily="34" charset="0"/>
              </a:rPr>
              <a:t>he move has been detected. Once again the pieces are mapped. The two maps are compared to identify the move made.</a:t>
            </a:r>
            <a:endParaRPr lang="en-US" sz="3200" dirty="0">
              <a:latin typeface="Aparajita" pitchFamily="34" charset="0"/>
              <a:cs typeface="Aparajita" pitchFamily="34" charset="0"/>
            </a:endParaRPr>
          </a:p>
        </p:txBody>
      </p:sp>
      <p:pic>
        <p:nvPicPr>
          <p:cNvPr id="4" name="Picture 3"/>
          <p:cNvPicPr/>
          <p:nvPr/>
        </p:nvPicPr>
        <p:blipFill>
          <a:blip r:embed="rId2"/>
          <a:stretch>
            <a:fillRect/>
          </a:stretch>
        </p:blipFill>
        <p:spPr>
          <a:xfrm>
            <a:off x="5635388" y="300990"/>
            <a:ext cx="5943600" cy="6256020"/>
          </a:xfrm>
          <a:prstGeom prst="rect">
            <a:avLst/>
          </a:prstGeom>
        </p:spPr>
      </p:pic>
    </p:spTree>
    <p:extLst>
      <p:ext uri="{BB962C8B-B14F-4D97-AF65-F5344CB8AC3E}">
        <p14:creationId xmlns:p14="http://schemas.microsoft.com/office/powerpoint/2010/main" val="6063278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532" y="2007903"/>
            <a:ext cx="4835857" cy="1143000"/>
          </a:xfrm>
        </p:spPr>
        <p:txBody>
          <a:bodyPr>
            <a:normAutofit fontScale="90000"/>
          </a:bodyPr>
          <a:lstStyle/>
          <a:p>
            <a:pPr algn="l"/>
            <a:r>
              <a:rPr lang="en-US" dirty="0" smtClean="0">
                <a:solidFill>
                  <a:srgbClr val="C00000"/>
                </a:solidFill>
                <a:latin typeface="Aparajita" pitchFamily="34" charset="0"/>
                <a:cs typeface="Aparajita" pitchFamily="34" charset="0"/>
              </a:rPr>
              <a:t>T</a:t>
            </a:r>
            <a:r>
              <a:rPr lang="en-US" sz="3200" dirty="0" smtClean="0">
                <a:latin typeface="Aparajita" pitchFamily="34" charset="0"/>
                <a:cs typeface="Aparajita" pitchFamily="34" charset="0"/>
              </a:rPr>
              <a:t>he move made by the user is sent to the chess engine which returns the best move to be made by the </a:t>
            </a:r>
            <a:r>
              <a:rPr lang="en-US" sz="3200" dirty="0" err="1" smtClean="0">
                <a:latin typeface="Aparajita" pitchFamily="34" charset="0"/>
                <a:cs typeface="Aparajita" pitchFamily="34" charset="0"/>
              </a:rPr>
              <a:t>chessbot</a:t>
            </a:r>
            <a:endParaRPr lang="en-US" sz="3200" dirty="0">
              <a:latin typeface="Aparajita" pitchFamily="34" charset="0"/>
              <a:cs typeface="Aparajita" pitchFamily="34" charset="0"/>
            </a:endParaRPr>
          </a:p>
        </p:txBody>
      </p:sp>
      <p:pic>
        <p:nvPicPr>
          <p:cNvPr id="5" name="Picture 4"/>
          <p:cNvPicPr/>
          <p:nvPr/>
        </p:nvPicPr>
        <p:blipFill>
          <a:blip r:embed="rId2"/>
          <a:stretch>
            <a:fillRect/>
          </a:stretch>
        </p:blipFill>
        <p:spPr>
          <a:xfrm>
            <a:off x="5730923" y="118745"/>
            <a:ext cx="5943600" cy="6620510"/>
          </a:xfrm>
          <a:prstGeom prst="rect">
            <a:avLst/>
          </a:prstGeom>
        </p:spPr>
      </p:pic>
    </p:spTree>
    <p:extLst>
      <p:ext uri="{BB962C8B-B14F-4D97-AF65-F5344CB8AC3E}">
        <p14:creationId xmlns:p14="http://schemas.microsoft.com/office/powerpoint/2010/main" val="5726119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31308" y="1897779"/>
            <a:ext cx="6782938" cy="3711451"/>
          </a:xfrm>
        </p:spPr>
        <p:txBody>
          <a:bodyPr>
            <a:noAutofit/>
          </a:bodyPr>
          <a:lstStyle/>
          <a:p>
            <a:pPr marL="0" indent="0">
              <a:buNone/>
            </a:pPr>
            <a:r>
              <a:rPr lang="en-GB" sz="4000" dirty="0" smtClean="0">
                <a:solidFill>
                  <a:srgbClr val="C00000"/>
                </a:solidFill>
                <a:latin typeface="Aparajita" pitchFamily="34" charset="0"/>
                <a:cs typeface="Aparajita" pitchFamily="34" charset="0"/>
              </a:rPr>
              <a:t>T</a:t>
            </a:r>
            <a:r>
              <a:rPr lang="en-GB" sz="2800" dirty="0" smtClean="0">
                <a:solidFill>
                  <a:schemeClr val="tx1"/>
                </a:solidFill>
                <a:latin typeface="Aparajita" pitchFamily="34" charset="0"/>
                <a:cs typeface="Aparajita" pitchFamily="34" charset="0"/>
              </a:rPr>
              <a:t>he move to be made is calculated using a chess engine. A</a:t>
            </a:r>
            <a:r>
              <a:rPr lang="en-US" sz="2800" dirty="0">
                <a:latin typeface="Aparajita" pitchFamily="34" charset="0"/>
                <a:cs typeface="Aparajita" pitchFamily="34" charset="0"/>
              </a:rPr>
              <a:t> chess engine is a </a:t>
            </a:r>
            <a:r>
              <a:rPr lang="en-US" sz="2800" dirty="0" smtClean="0">
                <a:latin typeface="Aparajita" pitchFamily="34" charset="0"/>
                <a:cs typeface="Aparajita" pitchFamily="34" charset="0"/>
              </a:rPr>
              <a:t>computer program</a:t>
            </a:r>
            <a:r>
              <a:rPr lang="en-US" sz="2800" dirty="0">
                <a:latin typeface="Aparajita" pitchFamily="34" charset="0"/>
                <a:cs typeface="Aparajita" pitchFamily="34" charset="0"/>
              </a:rPr>
              <a:t> that analyses chess or </a:t>
            </a:r>
            <a:r>
              <a:rPr lang="en-US" sz="2800" dirty="0" smtClean="0">
                <a:latin typeface="Aparajita" pitchFamily="34" charset="0"/>
                <a:cs typeface="Aparajita" pitchFamily="34" charset="0"/>
              </a:rPr>
              <a:t>chess </a:t>
            </a:r>
            <a:r>
              <a:rPr lang="en-US" sz="2800" dirty="0">
                <a:latin typeface="Aparajita" pitchFamily="34" charset="0"/>
                <a:cs typeface="Aparajita" pitchFamily="34" charset="0"/>
              </a:rPr>
              <a:t>variant positions and makes decisions on the best chess moves</a:t>
            </a:r>
            <a:r>
              <a:rPr lang="en-US" sz="2800" dirty="0" smtClean="0">
                <a:latin typeface="Aparajita" pitchFamily="34" charset="0"/>
                <a:cs typeface="Aparajita" pitchFamily="34" charset="0"/>
              </a:rPr>
              <a:t>.</a:t>
            </a:r>
          </a:p>
          <a:p>
            <a:pPr marL="0" indent="0">
              <a:buNone/>
            </a:pPr>
            <a:r>
              <a:rPr lang="en-US" sz="2800" dirty="0" smtClean="0">
                <a:solidFill>
                  <a:schemeClr val="tx1"/>
                </a:solidFill>
                <a:latin typeface="Aparajita" pitchFamily="34" charset="0"/>
                <a:cs typeface="Aparajita" pitchFamily="34" charset="0"/>
              </a:rPr>
              <a:t>The chess engine used here is Stockfish7. </a:t>
            </a:r>
            <a:r>
              <a:rPr lang="en-US" sz="2800" dirty="0" err="1" smtClean="0">
                <a:solidFill>
                  <a:schemeClr val="tx1"/>
                </a:solidFill>
                <a:latin typeface="Aparajita" pitchFamily="34" charset="0"/>
                <a:cs typeface="Aparajita" pitchFamily="34" charset="0"/>
              </a:rPr>
              <a:t>Stockfish</a:t>
            </a:r>
            <a:r>
              <a:rPr lang="en-US" sz="2800" dirty="0">
                <a:latin typeface="Aparajita" pitchFamily="34" charset="0"/>
                <a:cs typeface="Aparajita" pitchFamily="34" charset="0"/>
              </a:rPr>
              <a:t> </a:t>
            </a:r>
            <a:r>
              <a:rPr lang="en-US" sz="2800" dirty="0" smtClean="0">
                <a:latin typeface="Aparajita" pitchFamily="34" charset="0"/>
                <a:cs typeface="Aparajita" pitchFamily="34" charset="0"/>
              </a:rPr>
              <a:t>is an open source software. It is ranked as the best chess engine according to Computer Chess Rating List. It has an </a:t>
            </a:r>
            <a:r>
              <a:rPr lang="en-US" sz="2800" dirty="0" err="1" smtClean="0">
                <a:latin typeface="Aparajita" pitchFamily="34" charset="0"/>
                <a:cs typeface="Aparajita" pitchFamily="34" charset="0"/>
              </a:rPr>
              <a:t>Elo</a:t>
            </a:r>
            <a:r>
              <a:rPr lang="en-US" sz="2800" dirty="0" smtClean="0">
                <a:latin typeface="Aparajita" pitchFamily="34" charset="0"/>
                <a:cs typeface="Aparajita" pitchFamily="34" charset="0"/>
              </a:rPr>
              <a:t> rating of 3483. This means that it is stronger than the best human grandmasters.</a:t>
            </a:r>
            <a:endParaRPr lang="en-GB" sz="2800" dirty="0">
              <a:solidFill>
                <a:schemeClr val="tx1"/>
              </a:solidFill>
              <a:latin typeface="Aparajita" pitchFamily="34" charset="0"/>
              <a:cs typeface="Aparajita" pitchFamily="34" charset="0"/>
            </a:endParaRPr>
          </a:p>
        </p:txBody>
      </p:sp>
      <p:sp>
        <p:nvSpPr>
          <p:cNvPr id="4" name="Title 1"/>
          <p:cNvSpPr>
            <a:spLocks noGrp="1"/>
          </p:cNvSpPr>
          <p:nvPr>
            <p:ph type="title"/>
          </p:nvPr>
        </p:nvSpPr>
        <p:spPr>
          <a:xfrm>
            <a:off x="1133711" y="674261"/>
            <a:ext cx="9688513" cy="1055687"/>
          </a:xfrm>
        </p:spPr>
        <p:txBody>
          <a:bodyPr>
            <a:normAutofit/>
          </a:bodyPr>
          <a:lstStyle/>
          <a:p>
            <a:r>
              <a:rPr lang="en-GB" sz="5400" dirty="0" smtClean="0">
                <a:solidFill>
                  <a:srgbClr val="C00000"/>
                </a:solidFill>
                <a:latin typeface="Britannic Bold" pitchFamily="34" charset="0"/>
                <a:ea typeface="Gungsuh" pitchFamily="18" charset="-127"/>
                <a:cs typeface="Times New Roman" panose="02020603050405020304" pitchFamily="18" charset="0"/>
              </a:rPr>
              <a:t>CHESS ENGINE</a:t>
            </a:r>
            <a:endParaRPr lang="en-GB" sz="5400" dirty="0">
              <a:solidFill>
                <a:srgbClr val="C00000"/>
              </a:solidFill>
              <a:latin typeface="Britannic Bold" pitchFamily="34" charset="0"/>
              <a:ea typeface="Gungsuh" pitchFamily="18" charset="-127"/>
              <a:cs typeface="Times New Roman" panose="02020603050405020304" pitchFamily="18" charset="0"/>
            </a:endParaRPr>
          </a:p>
        </p:txBody>
      </p:sp>
      <p:sp>
        <p:nvSpPr>
          <p:cNvPr id="5" name="AutoShape 2" descr="Image result for python 2.7"/>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386" name="Picture 2" descr="Image result for stockfish chess eng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428" y="2123364"/>
            <a:ext cx="3267502" cy="3267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11533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68286" y="2773509"/>
            <a:ext cx="5895834" cy="1896299"/>
          </a:xfrm>
        </p:spPr>
        <p:txBody>
          <a:bodyPr>
            <a:noAutofit/>
          </a:bodyPr>
          <a:lstStyle/>
          <a:p>
            <a:pPr marL="0" indent="0">
              <a:buNone/>
            </a:pPr>
            <a:r>
              <a:rPr lang="en-GB" sz="4000" dirty="0" smtClean="0">
                <a:solidFill>
                  <a:srgbClr val="C00000"/>
                </a:solidFill>
                <a:latin typeface="Aparajita" pitchFamily="34" charset="0"/>
                <a:cs typeface="Aparajita" pitchFamily="34" charset="0"/>
              </a:rPr>
              <a:t>O</a:t>
            </a:r>
            <a:r>
              <a:rPr lang="en-GB" sz="2800" dirty="0" smtClean="0">
                <a:latin typeface="Aparajita" pitchFamily="34" charset="0"/>
                <a:cs typeface="Aparajita" pitchFamily="34" charset="0"/>
              </a:rPr>
              <a:t>nce the move to be made is decided, the required motor actuation is calculated and then serially communicated from the pc through Python to the </a:t>
            </a:r>
            <a:r>
              <a:rPr lang="en-GB" sz="2800" dirty="0" err="1" smtClean="0">
                <a:latin typeface="Aparajita" pitchFamily="34" charset="0"/>
                <a:cs typeface="Aparajita" pitchFamily="34" charset="0"/>
              </a:rPr>
              <a:t>Arduino</a:t>
            </a:r>
            <a:r>
              <a:rPr lang="en-GB" sz="2800" dirty="0" smtClean="0">
                <a:latin typeface="Aparajita" pitchFamily="34" charset="0"/>
                <a:cs typeface="Aparajita" pitchFamily="34" charset="0"/>
              </a:rPr>
              <a:t> UNO. The serial communication occurs at 9600 baud rate through the COM port.</a:t>
            </a:r>
            <a:endParaRPr lang="en-GB" sz="2800" dirty="0">
              <a:solidFill>
                <a:schemeClr val="tx1"/>
              </a:solidFill>
              <a:latin typeface="Aparajita" pitchFamily="34" charset="0"/>
              <a:cs typeface="Aparajita" pitchFamily="34" charset="0"/>
            </a:endParaRPr>
          </a:p>
        </p:txBody>
      </p:sp>
      <p:sp>
        <p:nvSpPr>
          <p:cNvPr id="4" name="Title 1"/>
          <p:cNvSpPr>
            <a:spLocks noGrp="1"/>
          </p:cNvSpPr>
          <p:nvPr>
            <p:ph type="title"/>
          </p:nvPr>
        </p:nvSpPr>
        <p:spPr>
          <a:xfrm>
            <a:off x="1133711" y="674261"/>
            <a:ext cx="9688513" cy="1055687"/>
          </a:xfrm>
        </p:spPr>
        <p:txBody>
          <a:bodyPr>
            <a:normAutofit/>
          </a:bodyPr>
          <a:lstStyle/>
          <a:p>
            <a:r>
              <a:rPr lang="en-GB" sz="5400" dirty="0" smtClean="0">
                <a:solidFill>
                  <a:srgbClr val="C00000"/>
                </a:solidFill>
                <a:latin typeface="Britannic Bold" pitchFamily="34" charset="0"/>
                <a:ea typeface="Gungsuh" pitchFamily="18" charset="-127"/>
                <a:cs typeface="Times New Roman" panose="02020603050405020304" pitchFamily="18" charset="0"/>
              </a:rPr>
              <a:t>SERIAL COMMUNICATION</a:t>
            </a:r>
            <a:endParaRPr lang="en-GB" sz="5400" dirty="0">
              <a:solidFill>
                <a:srgbClr val="C00000"/>
              </a:solidFill>
              <a:latin typeface="Britannic Bold" pitchFamily="34" charset="0"/>
              <a:ea typeface="Gungsuh" pitchFamily="18" charset="-127"/>
              <a:cs typeface="Times New Roman" panose="02020603050405020304" pitchFamily="18" charset="0"/>
            </a:endParaRPr>
          </a:p>
        </p:txBody>
      </p:sp>
      <p:sp>
        <p:nvSpPr>
          <p:cNvPr id="5" name="AutoShape 2" descr="Image result for python 2.7"/>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7780" y="3374408"/>
            <a:ext cx="12573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796" y="3096903"/>
            <a:ext cx="19050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Left-Right Arrow 7"/>
          <p:cNvSpPr/>
          <p:nvPr/>
        </p:nvSpPr>
        <p:spPr>
          <a:xfrm>
            <a:off x="2542796" y="3826206"/>
            <a:ext cx="941696" cy="446394"/>
          </a:xfrm>
          <a:prstGeom prst="leftRigh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Tree>
    <p:extLst>
      <p:ext uri="{BB962C8B-B14F-4D97-AF65-F5344CB8AC3E}">
        <p14:creationId xmlns:p14="http://schemas.microsoft.com/office/powerpoint/2010/main" val="35712974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0751" y="4677344"/>
            <a:ext cx="10471482" cy="1675661"/>
          </a:xfrm>
        </p:spPr>
        <p:txBody>
          <a:bodyPr>
            <a:noAutofit/>
          </a:bodyPr>
          <a:lstStyle/>
          <a:p>
            <a:pPr marL="0" indent="0">
              <a:buNone/>
            </a:pPr>
            <a:r>
              <a:rPr lang="en-GB" sz="4000" dirty="0" smtClean="0">
                <a:solidFill>
                  <a:srgbClr val="C00000"/>
                </a:solidFill>
                <a:latin typeface="Aparajita" pitchFamily="34" charset="0"/>
                <a:cs typeface="Aparajita" pitchFamily="34" charset="0"/>
              </a:rPr>
              <a:t>D</a:t>
            </a:r>
            <a:r>
              <a:rPr lang="en-GB" sz="2800" dirty="0" smtClean="0">
                <a:solidFill>
                  <a:schemeClr val="tx1"/>
                </a:solidFill>
                <a:latin typeface="Aparajita" pitchFamily="34" charset="0"/>
                <a:cs typeface="Aparajita" pitchFamily="34" charset="0"/>
              </a:rPr>
              <a:t>uring motion of the arm, the camera tracks its position so that it reaches the desired location. Hence it is a closed loop control system.</a:t>
            </a:r>
            <a:endParaRPr lang="en-GB" sz="2800" dirty="0">
              <a:solidFill>
                <a:schemeClr val="tx1"/>
              </a:solidFill>
              <a:latin typeface="Aparajita" pitchFamily="34" charset="0"/>
              <a:cs typeface="Aparajita" pitchFamily="34" charset="0"/>
            </a:endParaRPr>
          </a:p>
        </p:txBody>
      </p:sp>
      <p:sp>
        <p:nvSpPr>
          <p:cNvPr id="4" name="Title 1"/>
          <p:cNvSpPr>
            <a:spLocks noGrp="1"/>
          </p:cNvSpPr>
          <p:nvPr>
            <p:ph type="title"/>
          </p:nvPr>
        </p:nvSpPr>
        <p:spPr>
          <a:xfrm>
            <a:off x="1133711" y="674261"/>
            <a:ext cx="9688513" cy="1055687"/>
          </a:xfrm>
        </p:spPr>
        <p:txBody>
          <a:bodyPr>
            <a:normAutofit/>
          </a:bodyPr>
          <a:lstStyle/>
          <a:p>
            <a:r>
              <a:rPr lang="en-GB" sz="5400" dirty="0" smtClean="0">
                <a:solidFill>
                  <a:srgbClr val="C00000"/>
                </a:solidFill>
                <a:latin typeface="Britannic Bold" pitchFamily="34" charset="0"/>
                <a:ea typeface="Gungsuh" pitchFamily="18" charset="-127"/>
                <a:cs typeface="Times New Roman" panose="02020603050405020304" pitchFamily="18" charset="0"/>
              </a:rPr>
              <a:t>CONTROL SYSTEM</a:t>
            </a:r>
            <a:endParaRPr lang="en-GB" sz="5400" dirty="0">
              <a:solidFill>
                <a:srgbClr val="C00000"/>
              </a:solidFill>
              <a:latin typeface="Britannic Bold" pitchFamily="34" charset="0"/>
              <a:ea typeface="Gungsuh" pitchFamily="18" charset="-127"/>
              <a:cs typeface="Times New Roman" panose="02020603050405020304" pitchFamily="18" charset="0"/>
            </a:endParaRPr>
          </a:p>
        </p:txBody>
      </p:sp>
      <p:sp>
        <p:nvSpPr>
          <p:cNvPr id="5" name="AutoShape 2" descr="Image result for python 2.7"/>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5653" y="2221599"/>
            <a:ext cx="6591300" cy="211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583140" y="2634018"/>
            <a:ext cx="1419367" cy="307777"/>
          </a:xfrm>
          <a:prstGeom prst="rect">
            <a:avLst/>
          </a:prstGeom>
          <a:noFill/>
        </p:spPr>
        <p:txBody>
          <a:bodyPr wrap="square" rtlCol="0">
            <a:spAutoFit/>
          </a:bodyPr>
          <a:lstStyle/>
          <a:p>
            <a:r>
              <a:rPr lang="en-US" sz="1400" dirty="0" smtClean="0"/>
              <a:t>Desired position </a:t>
            </a:r>
            <a:endParaRPr lang="en-US" sz="1400" dirty="0"/>
          </a:p>
        </p:txBody>
      </p:sp>
      <p:sp>
        <p:nvSpPr>
          <p:cNvPr id="11" name="TextBox 10"/>
          <p:cNvSpPr txBox="1"/>
          <p:nvPr/>
        </p:nvSpPr>
        <p:spPr>
          <a:xfrm>
            <a:off x="8730357" y="2636293"/>
            <a:ext cx="1419367" cy="307777"/>
          </a:xfrm>
          <a:prstGeom prst="rect">
            <a:avLst/>
          </a:prstGeom>
          <a:noFill/>
        </p:spPr>
        <p:txBody>
          <a:bodyPr wrap="square" rtlCol="0">
            <a:spAutoFit/>
          </a:bodyPr>
          <a:lstStyle/>
          <a:p>
            <a:r>
              <a:rPr lang="en-US" sz="1400" dirty="0" smtClean="0"/>
              <a:t>Actual position </a:t>
            </a:r>
            <a:endParaRPr lang="en-US" sz="1400" dirty="0"/>
          </a:p>
        </p:txBody>
      </p:sp>
    </p:spTree>
    <p:extLst>
      <p:ext uri="{BB962C8B-B14F-4D97-AF65-F5344CB8AC3E}">
        <p14:creationId xmlns:p14="http://schemas.microsoft.com/office/powerpoint/2010/main" val="27933114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809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2807737" y="1856958"/>
            <a:ext cx="9384263" cy="1178186"/>
          </a:xfrm>
        </p:spPr>
        <p:txBody>
          <a:bodyPr>
            <a:noAutofit/>
          </a:bodyPr>
          <a:lstStyle/>
          <a:p>
            <a:pPr algn="ctr"/>
            <a:r>
              <a:rPr lang="en-GB" sz="8800" dirty="0">
                <a:solidFill>
                  <a:srgbClr val="600000"/>
                </a:solidFill>
                <a:latin typeface="Britannic Bold" pitchFamily="34" charset="0"/>
                <a:cs typeface="Times New Roman" panose="02020603050405020304" pitchFamily="18" charset="0"/>
              </a:rPr>
              <a:t>Thank </a:t>
            </a:r>
            <a:r>
              <a:rPr lang="en-GB" sz="8800" dirty="0" smtClean="0">
                <a:solidFill>
                  <a:srgbClr val="600000"/>
                </a:solidFill>
                <a:latin typeface="Britannic Bold" pitchFamily="34" charset="0"/>
                <a:cs typeface="Times New Roman" panose="02020603050405020304" pitchFamily="18" charset="0"/>
              </a:rPr>
              <a:t>You</a:t>
            </a:r>
            <a:endParaRPr lang="en-GB" sz="8800" dirty="0">
              <a:solidFill>
                <a:srgbClr val="600000"/>
              </a:solidFill>
              <a:latin typeface="Britannic Bold" pitchFamily="34" charset="0"/>
              <a:cs typeface="Times New Roman" panose="02020603050405020304" pitchFamily="18" charset="0"/>
            </a:endParaRPr>
          </a:p>
        </p:txBody>
      </p:sp>
    </p:spTree>
    <p:extLst>
      <p:ext uri="{BB962C8B-B14F-4D97-AF65-F5344CB8AC3E}">
        <p14:creationId xmlns:p14="http://schemas.microsoft.com/office/powerpoint/2010/main" val="5634063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2"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248" y="5131572"/>
            <a:ext cx="254317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3"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6879" y="5131572"/>
            <a:ext cx="3215121" cy="2172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a:xfrm>
            <a:off x="2988859" y="2611631"/>
            <a:ext cx="5358090" cy="4525963"/>
          </a:xfrm>
        </p:spPr>
        <p:txBody>
          <a:bodyPr/>
          <a:lstStyle/>
          <a:p>
            <a:pPr marL="0" indent="0">
              <a:buNone/>
            </a:pPr>
            <a:r>
              <a:rPr lang="en-US" sz="4400" dirty="0" smtClean="0">
                <a:solidFill>
                  <a:srgbClr val="C00000"/>
                </a:solidFill>
                <a:latin typeface="Aparajita" pitchFamily="34" charset="0"/>
                <a:cs typeface="Aparajita" pitchFamily="34" charset="0"/>
              </a:rPr>
              <a:t>C</a:t>
            </a:r>
            <a:r>
              <a:rPr lang="en-US" sz="2800" dirty="0" smtClean="0">
                <a:latin typeface="Aparajita" pitchFamily="34" charset="0"/>
                <a:cs typeface="Aparajita" pitchFamily="34" charset="0"/>
              </a:rPr>
              <a:t>hess was played in several cultures around the world. It is one of the oldest surviving games in history. It continues to be extremely popular today. Hence it would be interesting to see a modern twist added to </a:t>
            </a:r>
            <a:r>
              <a:rPr lang="en-US" sz="2800" dirty="0" smtClean="0">
                <a:latin typeface="Aparajita" pitchFamily="34" charset="0"/>
                <a:cs typeface="Aparajita" pitchFamily="34" charset="0"/>
              </a:rPr>
              <a:t>this </a:t>
            </a:r>
            <a:r>
              <a:rPr lang="en-US" sz="2800" dirty="0" smtClean="0">
                <a:latin typeface="Aparajita" pitchFamily="34" charset="0"/>
                <a:cs typeface="Aparajita" pitchFamily="34" charset="0"/>
              </a:rPr>
              <a:t>ancient game.</a:t>
            </a:r>
          </a:p>
          <a:p>
            <a:endParaRPr lang="en-US" dirty="0"/>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477" y="-109166"/>
            <a:ext cx="2415654" cy="2180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06365" y="4111403"/>
            <a:ext cx="3443809" cy="2040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20156" y="2053987"/>
            <a:ext cx="3312788" cy="2057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06365" y="17078"/>
            <a:ext cx="3507953" cy="2040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3530" y="3804614"/>
            <a:ext cx="2705100" cy="168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1"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9248" y="2071064"/>
            <a:ext cx="2638425" cy="173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1"/>
          <p:cNvSpPr>
            <a:spLocks noGrp="1"/>
          </p:cNvSpPr>
          <p:nvPr>
            <p:ph type="title"/>
          </p:nvPr>
        </p:nvSpPr>
        <p:spPr>
          <a:xfrm>
            <a:off x="-136477" y="1037248"/>
            <a:ext cx="10972800" cy="1143000"/>
          </a:xfrm>
        </p:spPr>
        <p:txBody>
          <a:bodyPr/>
          <a:lstStyle/>
          <a:p>
            <a:r>
              <a:rPr lang="en-US" dirty="0" smtClean="0">
                <a:solidFill>
                  <a:srgbClr val="C00000"/>
                </a:solidFill>
                <a:latin typeface="Britannic Bold" pitchFamily="34" charset="0"/>
              </a:rPr>
              <a:t>MOTIVATION</a:t>
            </a:r>
            <a:endParaRPr lang="en-US" dirty="0">
              <a:solidFill>
                <a:srgbClr val="C00000"/>
              </a:solidFill>
              <a:latin typeface="Britannic Bold" pitchFamily="34" charset="0"/>
            </a:endParaRPr>
          </a:p>
        </p:txBody>
      </p:sp>
      <p:sp>
        <p:nvSpPr>
          <p:cNvPr id="2" name="Rectangle 1"/>
          <p:cNvSpPr/>
          <p:nvPr/>
        </p:nvSpPr>
        <p:spPr>
          <a:xfrm>
            <a:off x="2101755" y="-450376"/>
            <a:ext cx="177422" cy="8243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799457" y="-450376"/>
            <a:ext cx="177422" cy="8243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13395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6537" y="1089251"/>
            <a:ext cx="9675812" cy="914400"/>
          </a:xfrm>
        </p:spPr>
        <p:txBody>
          <a:bodyPr>
            <a:normAutofit/>
          </a:bodyPr>
          <a:lstStyle/>
          <a:p>
            <a:r>
              <a:rPr lang="en-GB" dirty="0" smtClean="0">
                <a:solidFill>
                  <a:srgbClr val="C00000"/>
                </a:solidFill>
                <a:latin typeface="Britannic Bold" pitchFamily="34" charset="0"/>
                <a:cs typeface="Times New Roman" panose="02020603050405020304" pitchFamily="18" charset="0"/>
              </a:rPr>
              <a:t>OVERVIEW</a:t>
            </a:r>
            <a:endParaRPr lang="en-GB" dirty="0">
              <a:solidFill>
                <a:srgbClr val="C00000"/>
              </a:solidFill>
              <a:latin typeface="Britannic Bold" pitchFamily="34" charset="0"/>
              <a:cs typeface="Times New Roman" panose="02020603050405020304" pitchFamily="18" charset="0"/>
            </a:endParaRPr>
          </a:p>
        </p:txBody>
      </p:sp>
      <p:sp>
        <p:nvSpPr>
          <p:cNvPr id="3" name="Content Placeholder 2"/>
          <p:cNvSpPr>
            <a:spLocks noGrp="1"/>
          </p:cNvSpPr>
          <p:nvPr>
            <p:ph idx="1"/>
          </p:nvPr>
        </p:nvSpPr>
        <p:spPr>
          <a:xfrm>
            <a:off x="1258363" y="2514749"/>
            <a:ext cx="9768577" cy="2835174"/>
          </a:xfrm>
        </p:spPr>
        <p:txBody>
          <a:bodyPr>
            <a:normAutofit/>
          </a:bodyPr>
          <a:lstStyle/>
          <a:p>
            <a:pPr marL="0" indent="0">
              <a:buNone/>
            </a:pPr>
            <a:r>
              <a:rPr lang="en-GB" sz="4000" dirty="0">
                <a:solidFill>
                  <a:srgbClr val="C00000"/>
                </a:solidFill>
                <a:latin typeface="Aparajita" pitchFamily="34" charset="0"/>
                <a:cs typeface="Aparajita" pitchFamily="34" charset="0"/>
              </a:rPr>
              <a:t>T</a:t>
            </a:r>
            <a:r>
              <a:rPr lang="en-GB" sz="2800" dirty="0">
                <a:solidFill>
                  <a:schemeClr val="tx1"/>
                </a:solidFill>
                <a:latin typeface="Aparajita" pitchFamily="34" charset="0"/>
                <a:cs typeface="Aparajita" pitchFamily="34" charset="0"/>
              </a:rPr>
              <a:t>he robot plays a complete game of chess against a human opponent. It uses image processing to track the movement of pieces by the opponent. The best move to be made </a:t>
            </a:r>
            <a:r>
              <a:rPr lang="en-GB" sz="2800" dirty="0" smtClean="0">
                <a:solidFill>
                  <a:schemeClr val="tx1"/>
                </a:solidFill>
                <a:latin typeface="Aparajita" pitchFamily="34" charset="0"/>
                <a:cs typeface="Aparajita" pitchFamily="34" charset="0"/>
              </a:rPr>
              <a:t>is then calculated after which it </a:t>
            </a:r>
            <a:r>
              <a:rPr lang="en-GB" sz="2800" dirty="0">
                <a:solidFill>
                  <a:schemeClr val="tx1"/>
                </a:solidFill>
                <a:latin typeface="Aparajita" pitchFamily="34" charset="0"/>
                <a:cs typeface="Aparajita" pitchFamily="34" charset="0"/>
              </a:rPr>
              <a:t>picks and places the required piece in order to execute the move. This process is repeated till the game comes to an end. </a:t>
            </a:r>
          </a:p>
        </p:txBody>
      </p:sp>
    </p:spTree>
    <p:extLst>
      <p:ext uri="{BB962C8B-B14F-4D97-AF65-F5344CB8AC3E}">
        <p14:creationId xmlns:p14="http://schemas.microsoft.com/office/powerpoint/2010/main" val="36628808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165" y="480639"/>
            <a:ext cx="9583047" cy="1285461"/>
          </a:xfrm>
        </p:spPr>
        <p:txBody>
          <a:bodyPr>
            <a:normAutofit/>
          </a:bodyPr>
          <a:lstStyle/>
          <a:p>
            <a:r>
              <a:rPr lang="en-GB" sz="5400" dirty="0" smtClean="0">
                <a:solidFill>
                  <a:srgbClr val="C00000"/>
                </a:solidFill>
                <a:latin typeface="Britannic Bold" pitchFamily="34" charset="0"/>
                <a:cs typeface="Times New Roman" panose="02020603050405020304" pitchFamily="18" charset="0"/>
              </a:rPr>
              <a:t>Flowchart </a:t>
            </a:r>
            <a:endParaRPr lang="en-GB" sz="5400" dirty="0">
              <a:solidFill>
                <a:srgbClr val="C00000"/>
              </a:solidFill>
              <a:latin typeface="Britannic Bold" pitchFamily="34" charset="0"/>
              <a:cs typeface="Times New Roman" panose="02020603050405020304"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86" y="2253872"/>
            <a:ext cx="10418855" cy="2751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21083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322251" y="2617800"/>
            <a:ext cx="9622804" cy="927652"/>
          </a:xfrm>
        </p:spPr>
        <p:txBody>
          <a:bodyPr>
            <a:normAutofit/>
          </a:bodyPr>
          <a:lstStyle/>
          <a:p>
            <a:r>
              <a:rPr lang="en-GB" sz="5400" dirty="0" smtClean="0">
                <a:solidFill>
                  <a:srgbClr val="C00000"/>
                </a:solidFill>
                <a:latin typeface="Britannic Bold" pitchFamily="34" charset="0"/>
                <a:cs typeface="Times New Roman" panose="02020603050405020304" pitchFamily="18" charset="0"/>
              </a:rPr>
              <a:t>MECHANICAL ELEMENTS</a:t>
            </a:r>
            <a:endParaRPr lang="en-GB" sz="5400" dirty="0">
              <a:solidFill>
                <a:srgbClr val="C00000"/>
              </a:solidFill>
              <a:latin typeface="Britannic Bold" pitchFamily="34" charset="0"/>
              <a:cs typeface="Times New Roman" panose="02020603050405020304" pitchFamily="18" charset="0"/>
            </a:endParaRPr>
          </a:p>
        </p:txBody>
      </p:sp>
    </p:spTree>
    <p:extLst>
      <p:ext uri="{BB962C8B-B14F-4D97-AF65-F5344CB8AC3E}">
        <p14:creationId xmlns:p14="http://schemas.microsoft.com/office/powerpoint/2010/main" val="12889704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1809" y="543340"/>
            <a:ext cx="9622804" cy="927652"/>
          </a:xfrm>
        </p:spPr>
        <p:txBody>
          <a:bodyPr>
            <a:normAutofit/>
          </a:bodyPr>
          <a:lstStyle/>
          <a:p>
            <a:r>
              <a:rPr lang="en-GB" sz="4000" dirty="0" smtClean="0">
                <a:solidFill>
                  <a:srgbClr val="C00000"/>
                </a:solidFill>
                <a:latin typeface="Britannic Bold" pitchFamily="34" charset="0"/>
                <a:cs typeface="Times New Roman" panose="02020603050405020304" pitchFamily="18" charset="0"/>
              </a:rPr>
              <a:t>CARTESIAN ARM</a:t>
            </a:r>
            <a:endParaRPr lang="en-GB" sz="4000" dirty="0">
              <a:solidFill>
                <a:srgbClr val="C00000"/>
              </a:solidFill>
              <a:latin typeface="Britannic Bold" pitchFamily="34" charset="0"/>
              <a:cs typeface="Times New Roman" panose="02020603050405020304" pitchFamily="18" charset="0"/>
            </a:endParaRPr>
          </a:p>
        </p:txBody>
      </p:sp>
      <p:sp>
        <p:nvSpPr>
          <p:cNvPr id="3" name="Content Placeholder 2"/>
          <p:cNvSpPr>
            <a:spLocks noGrp="1"/>
          </p:cNvSpPr>
          <p:nvPr>
            <p:ph idx="1"/>
          </p:nvPr>
        </p:nvSpPr>
        <p:spPr>
          <a:xfrm>
            <a:off x="1260467" y="1888930"/>
            <a:ext cx="9889754" cy="4267952"/>
          </a:xfrm>
        </p:spPr>
        <p:txBody>
          <a:bodyPr>
            <a:normAutofit/>
          </a:bodyPr>
          <a:lstStyle/>
          <a:p>
            <a:pPr marL="0" indent="0">
              <a:buNone/>
            </a:pPr>
            <a:r>
              <a:rPr lang="en-GB" sz="4000" dirty="0">
                <a:solidFill>
                  <a:srgbClr val="C00000"/>
                </a:solidFill>
                <a:latin typeface="Aparajita" pitchFamily="34" charset="0"/>
                <a:cs typeface="Aparajita" pitchFamily="34" charset="0"/>
              </a:rPr>
              <a:t>T</a:t>
            </a:r>
            <a:r>
              <a:rPr lang="en-GB" sz="2800" dirty="0">
                <a:solidFill>
                  <a:schemeClr val="tx1"/>
                </a:solidFill>
                <a:latin typeface="Aparajita" pitchFamily="34" charset="0"/>
                <a:cs typeface="Aparajita" pitchFamily="34" charset="0"/>
              </a:rPr>
              <a:t>he robotic arm is a cartesian arm </a:t>
            </a:r>
            <a:r>
              <a:rPr lang="en-GB" sz="2800" dirty="0" smtClean="0">
                <a:solidFill>
                  <a:schemeClr val="tx1"/>
                </a:solidFill>
                <a:latin typeface="Aparajita" pitchFamily="34" charset="0"/>
                <a:cs typeface="Aparajita" pitchFamily="34" charset="0"/>
              </a:rPr>
              <a:t>This type of arm facilitates translatory </a:t>
            </a:r>
            <a:r>
              <a:rPr lang="en-GB" sz="2800" dirty="0">
                <a:solidFill>
                  <a:schemeClr val="tx1"/>
                </a:solidFill>
                <a:latin typeface="Aparajita" pitchFamily="34" charset="0"/>
                <a:cs typeface="Aparajita" pitchFamily="34" charset="0"/>
              </a:rPr>
              <a:t>movement in </a:t>
            </a:r>
            <a:r>
              <a:rPr lang="en-GB" sz="2800" dirty="0" smtClean="0">
                <a:solidFill>
                  <a:schemeClr val="tx1"/>
                </a:solidFill>
                <a:latin typeface="Aparajita" pitchFamily="34" charset="0"/>
                <a:cs typeface="Aparajita" pitchFamily="34" charset="0"/>
              </a:rPr>
              <a:t>x, y and z </a:t>
            </a:r>
            <a:r>
              <a:rPr lang="en-GB" sz="2800" dirty="0">
                <a:solidFill>
                  <a:schemeClr val="tx1"/>
                </a:solidFill>
                <a:latin typeface="Aparajita" pitchFamily="34" charset="0"/>
                <a:cs typeface="Aparajita" pitchFamily="34" charset="0"/>
              </a:rPr>
              <a:t>axes</a:t>
            </a:r>
            <a:r>
              <a:rPr lang="en-GB" sz="2800" dirty="0" smtClean="0">
                <a:solidFill>
                  <a:schemeClr val="tx1"/>
                </a:solidFill>
                <a:latin typeface="Aparajita" pitchFamily="34" charset="0"/>
                <a:cs typeface="Aparajita" pitchFamily="34" charset="0"/>
              </a:rPr>
              <a:t>. </a:t>
            </a:r>
            <a:endParaRPr lang="en-GB"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GB" sz="2800" dirty="0">
              <a:solidFill>
                <a:schemeClr val="tx1"/>
              </a:solidFill>
              <a:latin typeface="Times New Roman" panose="02020603050405020304" pitchFamily="18" charset="0"/>
              <a:cs typeface="Times New Roman" panose="02020603050405020304" pitchFamily="18" charset="0"/>
            </a:endParaRPr>
          </a:p>
        </p:txBody>
      </p:sp>
      <p:pic>
        <p:nvPicPr>
          <p:cNvPr id="1026" name="Picture 2" descr="Image result for cartesian arm"/>
          <p:cNvPicPr>
            <a:picLocks noChangeAspect="1" noChangeArrowheads="1"/>
          </p:cNvPicPr>
          <p:nvPr/>
        </p:nvPicPr>
        <p:blipFill rotWithShape="1">
          <a:blip r:embed="rId2">
            <a:extLst>
              <a:ext uri="{28A0092B-C50C-407E-A947-70E740481C1C}">
                <a14:useLocalDpi xmlns:a14="http://schemas.microsoft.com/office/drawing/2010/main" val="0"/>
              </a:ext>
            </a:extLst>
          </a:blip>
          <a:srcRect l="2873"/>
          <a:stretch/>
        </p:blipFill>
        <p:spPr bwMode="auto">
          <a:xfrm>
            <a:off x="3794077" y="3126221"/>
            <a:ext cx="3507474" cy="286199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531057" y="3126221"/>
            <a:ext cx="2333767" cy="313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107976" y="5704764"/>
            <a:ext cx="3507475" cy="369332"/>
          </a:xfrm>
          <a:prstGeom prst="rect">
            <a:avLst/>
          </a:prstGeom>
          <a:noFill/>
        </p:spPr>
        <p:txBody>
          <a:bodyPr wrap="square" rtlCol="0">
            <a:spAutoFit/>
          </a:bodyPr>
          <a:lstStyle/>
          <a:p>
            <a:r>
              <a:rPr lang="en-US" dirty="0" smtClean="0">
                <a:latin typeface="Aparajita" pitchFamily="34" charset="0"/>
                <a:cs typeface="Aparajita" pitchFamily="34" charset="0"/>
              </a:rPr>
              <a:t>Generalized Cartesian robotic arm</a:t>
            </a:r>
            <a:endParaRPr lang="en-US" dirty="0">
              <a:latin typeface="Aparajita" pitchFamily="34" charset="0"/>
              <a:cs typeface="Aparajita" pitchFamily="34" charset="0"/>
            </a:endParaRPr>
          </a:p>
        </p:txBody>
      </p:sp>
    </p:spTree>
    <p:extLst>
      <p:ext uri="{BB962C8B-B14F-4D97-AF65-F5344CB8AC3E}">
        <p14:creationId xmlns:p14="http://schemas.microsoft.com/office/powerpoint/2010/main" val="36267573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solidFill>
                  <a:srgbClr val="C00000"/>
                </a:solidFill>
                <a:latin typeface="Britannic Bold" pitchFamily="34" charset="0"/>
                <a:cs typeface="Times New Roman" panose="02020603050405020304" pitchFamily="18" charset="0"/>
              </a:rPr>
              <a:t>CORE XY MECHANISM</a:t>
            </a:r>
            <a:endParaRPr lang="en-US" sz="4000" dirty="0">
              <a:solidFill>
                <a:srgbClr val="C00000"/>
              </a:solidFill>
              <a:latin typeface="Britannic Bold" pitchFamily="34" charset="0"/>
              <a:cs typeface="Times New Roman" panose="02020603050405020304" pitchFamily="18" charset="0"/>
            </a:endParaRPr>
          </a:p>
        </p:txBody>
      </p:sp>
      <p:sp>
        <p:nvSpPr>
          <p:cNvPr id="3" name="Content Placeholder 2"/>
          <p:cNvSpPr>
            <a:spLocks noGrp="1"/>
          </p:cNvSpPr>
          <p:nvPr>
            <p:ph idx="1"/>
          </p:nvPr>
        </p:nvSpPr>
        <p:spPr>
          <a:xfrm>
            <a:off x="787709" y="1639186"/>
            <a:ext cx="4644099" cy="4311238"/>
          </a:xfrm>
        </p:spPr>
        <p:txBody>
          <a:bodyPr>
            <a:normAutofit lnSpcReduction="10000"/>
          </a:bodyPr>
          <a:lstStyle/>
          <a:p>
            <a:pPr marL="0" indent="0">
              <a:buNone/>
            </a:pPr>
            <a:r>
              <a:rPr lang="en-US" sz="3900" dirty="0" smtClean="0">
                <a:solidFill>
                  <a:srgbClr val="C00000"/>
                </a:solidFill>
                <a:latin typeface="Aparajita" pitchFamily="34" charset="0"/>
                <a:cs typeface="Aparajita" pitchFamily="34" charset="0"/>
              </a:rPr>
              <a:t>T</a:t>
            </a:r>
            <a:r>
              <a:rPr lang="en-US" sz="2800" dirty="0" smtClean="0">
                <a:solidFill>
                  <a:schemeClr val="tx1"/>
                </a:solidFill>
                <a:latin typeface="Aparajita" pitchFamily="34" charset="0"/>
                <a:cs typeface="Aparajita" pitchFamily="34" charset="0"/>
              </a:rPr>
              <a:t>he arm </a:t>
            </a:r>
            <a:r>
              <a:rPr lang="en-US" sz="2800" dirty="0" smtClean="0">
                <a:solidFill>
                  <a:schemeClr val="tx1"/>
                </a:solidFill>
                <a:latin typeface="Aparajita" pitchFamily="34" charset="0"/>
                <a:cs typeface="Aparajita" pitchFamily="34" charset="0"/>
              </a:rPr>
              <a:t>employs </a:t>
            </a:r>
            <a:r>
              <a:rPr lang="en-US" sz="2800" dirty="0" err="1">
                <a:latin typeface="Aparajita" pitchFamily="34" charset="0"/>
                <a:cs typeface="Aparajita" pitchFamily="34" charset="0"/>
              </a:rPr>
              <a:t>C</a:t>
            </a:r>
            <a:r>
              <a:rPr lang="en-US" sz="2800" dirty="0" err="1" smtClean="0">
                <a:solidFill>
                  <a:schemeClr val="tx1"/>
                </a:solidFill>
                <a:latin typeface="Aparajita" pitchFamily="34" charset="0"/>
                <a:cs typeface="Aparajita" pitchFamily="34" charset="0"/>
              </a:rPr>
              <a:t>oreXY</a:t>
            </a:r>
            <a:r>
              <a:rPr lang="en-US" sz="2800" dirty="0" smtClean="0">
                <a:solidFill>
                  <a:schemeClr val="tx1"/>
                </a:solidFill>
                <a:latin typeface="Aparajita" pitchFamily="34" charset="0"/>
                <a:cs typeface="Aparajita" pitchFamily="34" charset="0"/>
              </a:rPr>
              <a:t> </a:t>
            </a:r>
            <a:r>
              <a:rPr lang="en-US" sz="2800" dirty="0" smtClean="0">
                <a:solidFill>
                  <a:schemeClr val="tx1"/>
                </a:solidFill>
                <a:latin typeface="Aparajita" pitchFamily="34" charset="0"/>
                <a:cs typeface="Aparajita" pitchFamily="34" charset="0"/>
              </a:rPr>
              <a:t>mechanism to achieve movement in the x and y axis.</a:t>
            </a:r>
          </a:p>
          <a:p>
            <a:pPr marL="0" indent="0">
              <a:buNone/>
            </a:pPr>
            <a:r>
              <a:rPr lang="en-US" sz="2800" dirty="0" err="1" smtClean="0">
                <a:solidFill>
                  <a:schemeClr val="tx1"/>
                </a:solidFill>
                <a:latin typeface="Aparajita" pitchFamily="34" charset="0"/>
                <a:cs typeface="Aparajita" pitchFamily="34" charset="0"/>
              </a:rPr>
              <a:t>CoreXY</a:t>
            </a:r>
            <a:r>
              <a:rPr lang="en-US" sz="2800" dirty="0" smtClean="0">
                <a:solidFill>
                  <a:schemeClr val="tx1"/>
                </a:solidFill>
                <a:latin typeface="Aparajita" pitchFamily="34" charset="0"/>
                <a:cs typeface="Aparajita" pitchFamily="34" charset="0"/>
              </a:rPr>
              <a:t> makes </a:t>
            </a:r>
            <a:r>
              <a:rPr lang="en-US" sz="2800" dirty="0">
                <a:solidFill>
                  <a:schemeClr val="tx1"/>
                </a:solidFill>
                <a:latin typeface="Aparajita" pitchFamily="34" charset="0"/>
                <a:cs typeface="Aparajita" pitchFamily="34" charset="0"/>
              </a:rPr>
              <a:t>it easy to </a:t>
            </a:r>
            <a:r>
              <a:rPr lang="en-US" sz="2800" dirty="0" smtClean="0">
                <a:solidFill>
                  <a:schemeClr val="tx1"/>
                </a:solidFill>
                <a:latin typeface="Aparajita" pitchFamily="34" charset="0"/>
                <a:cs typeface="Aparajita" pitchFamily="34" charset="0"/>
              </a:rPr>
              <a:t>move in </a:t>
            </a:r>
            <a:r>
              <a:rPr lang="en-US" sz="2800" dirty="0">
                <a:solidFill>
                  <a:schemeClr val="tx1"/>
                </a:solidFill>
                <a:latin typeface="Aparajita" pitchFamily="34" charset="0"/>
                <a:cs typeface="Aparajita" pitchFamily="34" charset="0"/>
              </a:rPr>
              <a:t>straight lines along </a:t>
            </a:r>
            <a:r>
              <a:rPr lang="en-US" sz="2800" dirty="0" smtClean="0">
                <a:solidFill>
                  <a:schemeClr val="tx1"/>
                </a:solidFill>
                <a:latin typeface="Aparajita" pitchFamily="34" charset="0"/>
                <a:cs typeface="Aparajita" pitchFamily="34" charset="0"/>
              </a:rPr>
              <a:t>axis, </a:t>
            </a:r>
            <a:r>
              <a:rPr lang="en-US" sz="2800" dirty="0">
                <a:solidFill>
                  <a:schemeClr val="tx1"/>
                </a:solidFill>
                <a:latin typeface="Aparajita" pitchFamily="34" charset="0"/>
                <a:cs typeface="Aparajita" pitchFamily="34" charset="0"/>
              </a:rPr>
              <a:t>90 degrees from the other axis</a:t>
            </a:r>
            <a:r>
              <a:rPr lang="en-US" sz="2800" dirty="0" smtClean="0">
                <a:solidFill>
                  <a:schemeClr val="tx1"/>
                </a:solidFill>
                <a:latin typeface="Aparajita" pitchFamily="34" charset="0"/>
                <a:cs typeface="Aparajita" pitchFamily="34" charset="0"/>
              </a:rPr>
              <a:t>.</a:t>
            </a:r>
          </a:p>
          <a:p>
            <a:pPr marL="0" indent="0">
              <a:buNone/>
            </a:pPr>
            <a:r>
              <a:rPr lang="en-US" sz="2800" dirty="0" smtClean="0">
                <a:solidFill>
                  <a:schemeClr val="tx1"/>
                </a:solidFill>
                <a:latin typeface="Aparajita" pitchFamily="34" charset="0"/>
                <a:cs typeface="Aparajita" pitchFamily="34" charset="0"/>
              </a:rPr>
              <a:t>It is </a:t>
            </a:r>
            <a:r>
              <a:rPr lang="en-US" sz="2800" dirty="0" smtClean="0">
                <a:solidFill>
                  <a:schemeClr val="tx1"/>
                </a:solidFill>
                <a:latin typeface="Aparajita" pitchFamily="34" charset="0"/>
                <a:cs typeface="Aparajita" pitchFamily="34" charset="0"/>
              </a:rPr>
              <a:t>fast </a:t>
            </a:r>
            <a:r>
              <a:rPr lang="en-US" sz="2800" dirty="0" smtClean="0">
                <a:solidFill>
                  <a:schemeClr val="tx1"/>
                </a:solidFill>
                <a:latin typeface="Aparajita" pitchFamily="34" charset="0"/>
                <a:cs typeface="Aparajita" pitchFamily="34" charset="0"/>
              </a:rPr>
              <a:t>as </a:t>
            </a:r>
            <a:r>
              <a:rPr lang="en-US" sz="2800" dirty="0">
                <a:solidFill>
                  <a:schemeClr val="tx1"/>
                </a:solidFill>
                <a:latin typeface="Aparajita" pitchFamily="34" charset="0"/>
                <a:cs typeface="Aparajita" pitchFamily="34" charset="0"/>
              </a:rPr>
              <a:t>it </a:t>
            </a:r>
            <a:r>
              <a:rPr lang="en-US" sz="2800" dirty="0" smtClean="0">
                <a:solidFill>
                  <a:schemeClr val="tx1"/>
                </a:solidFill>
                <a:latin typeface="Aparajita" pitchFamily="34" charset="0"/>
                <a:cs typeface="Aparajita" pitchFamily="34" charset="0"/>
              </a:rPr>
              <a:t>works on parallel </a:t>
            </a:r>
            <a:r>
              <a:rPr lang="en-US" sz="2800" dirty="0">
                <a:solidFill>
                  <a:schemeClr val="tx1"/>
                </a:solidFill>
                <a:latin typeface="Aparajita" pitchFamily="34" charset="0"/>
                <a:cs typeface="Aparajita" pitchFamily="34" charset="0"/>
              </a:rPr>
              <a:t>kinematics mean that the </a:t>
            </a:r>
            <a:r>
              <a:rPr lang="en-US" sz="2800" dirty="0" smtClean="0">
                <a:solidFill>
                  <a:schemeClr val="tx1"/>
                </a:solidFill>
                <a:latin typeface="Aparajita" pitchFamily="34" charset="0"/>
                <a:cs typeface="Aparajita" pitchFamily="34" charset="0"/>
              </a:rPr>
              <a:t>motors are stationary this </a:t>
            </a:r>
            <a:r>
              <a:rPr lang="en-US" sz="2800" dirty="0">
                <a:solidFill>
                  <a:schemeClr val="tx1"/>
                </a:solidFill>
                <a:latin typeface="Aparajita" pitchFamily="34" charset="0"/>
                <a:cs typeface="Aparajita" pitchFamily="34" charset="0"/>
              </a:rPr>
              <a:t>permits rapid accelerations</a:t>
            </a:r>
            <a:r>
              <a:rPr lang="en-US" sz="2800" dirty="0" smtClean="0">
                <a:solidFill>
                  <a:schemeClr val="tx1"/>
                </a:solidFill>
                <a:latin typeface="Aparajita" pitchFamily="34" charset="0"/>
                <a:cs typeface="Aparajita" pitchFamily="34" charset="0"/>
              </a:rPr>
              <a:t>. </a:t>
            </a:r>
          </a:p>
        </p:txBody>
      </p:sp>
      <p:pic>
        <p:nvPicPr>
          <p:cNvPr id="2050" name="Picture 2" descr="Image result for AxiDra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4764" y="1639186"/>
            <a:ext cx="5748315" cy="4311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9956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777</TotalTime>
  <Words>1092</Words>
  <Application>Microsoft Office PowerPoint</Application>
  <PresentationFormat>Custom</PresentationFormat>
  <Paragraphs>91</Paragraphs>
  <Slides>38</Slides>
  <Notes>0</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SEMESTER 6 MINI PROJECT CHESSBOT</vt:lpstr>
      <vt:lpstr>Aim</vt:lpstr>
      <vt:lpstr>MOTIVATION</vt:lpstr>
      <vt:lpstr>MOTIVATION</vt:lpstr>
      <vt:lpstr>OVERVIEW</vt:lpstr>
      <vt:lpstr>Flowchart </vt:lpstr>
      <vt:lpstr>MECHANICAL ELEMENTS</vt:lpstr>
      <vt:lpstr>CARTESIAN ARM</vt:lpstr>
      <vt:lpstr>CORE XY MECHANISM</vt:lpstr>
      <vt:lpstr>CORE XY MECHANISM</vt:lpstr>
      <vt:lpstr>ARM DESIGN</vt:lpstr>
      <vt:lpstr>ASSEMBLY</vt:lpstr>
      <vt:lpstr>SCOTCH YOKE MECHANISM</vt:lpstr>
      <vt:lpstr>IMPLEMENTATION OF SCOTCH YOKE</vt:lpstr>
      <vt:lpstr>PowerPoint Presentation</vt:lpstr>
      <vt:lpstr>GRIPPER</vt:lpstr>
      <vt:lpstr>PowerPoint Presentation</vt:lpstr>
      <vt:lpstr>PowerPoint Presentation</vt:lpstr>
      <vt:lpstr>ASSEMBLED CHESSBOT</vt:lpstr>
      <vt:lpstr>PowerPoint Presentation</vt:lpstr>
      <vt:lpstr>STEPPER MOTOR</vt:lpstr>
      <vt:lpstr>EASY DRIVER</vt:lpstr>
      <vt:lpstr>STEPPER MOTOR CONNECTIONS DIAGRAM</vt:lpstr>
      <vt:lpstr>SERVO MOTORS</vt:lpstr>
      <vt:lpstr>ARDUINO UNO</vt:lpstr>
      <vt:lpstr>PROGRAMMING ELEMENTS</vt:lpstr>
      <vt:lpstr>IMAGE PROCESSING</vt:lpstr>
      <vt:lpstr>Camera view of the chess board. The yellow tapes facilitate the bot to know the exact borders of the chess board.</vt:lpstr>
      <vt:lpstr>The chess board corners are detected.</vt:lpstr>
      <vt:lpstr>In contrast to Picture 1, the surrounding elements have been eliminated and the chess board is only focused on. </vt:lpstr>
      <vt:lpstr>The location of the white pieces have been mapped and stored in an array. The program then waits for movement on the board</vt:lpstr>
      <vt:lpstr>The user moves a white piece. In this case the e pawn has been moved two places , ie. e2e4 </vt:lpstr>
      <vt:lpstr>The move has been detected. Once again the pieces are mapped. The two maps are compared to identify the move made.</vt:lpstr>
      <vt:lpstr>The move made by the user is sent to the chess engine which returns the best move to be made by the chessbot</vt:lpstr>
      <vt:lpstr>CHESS ENGINE</vt:lpstr>
      <vt:lpstr>SERIAL COMMUNICATION</vt:lpstr>
      <vt:lpstr>CONTROL SYSTEM</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Sanjana Sunil</dc:creator>
  <cp:lastModifiedBy>User</cp:lastModifiedBy>
  <cp:revision>55</cp:revision>
  <dcterms:created xsi:type="dcterms:W3CDTF">2017-05-17T07:45:04Z</dcterms:created>
  <dcterms:modified xsi:type="dcterms:W3CDTF">2017-05-20T13:20:50Z</dcterms:modified>
</cp:coreProperties>
</file>